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280" r:id="rId28"/>
    <p:sldId id="281" r:id="rId29"/>
  </p:sldIdLst>
  <p:sldSz cx="9144000" cy="6858000" type="screen4x3"/>
  <p:notesSz cx="9925050" cy="6794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76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Softenol 3979</c:v>
                </c:pt>
              </c:strCache>
            </c:strRef>
          </c:tx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220</c:v>
                </c:pt>
                <c:pt idx="1">
                  <c:v>130</c:v>
                </c:pt>
                <c:pt idx="2">
                  <c:v>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Softenol 3990</c:v>
                </c:pt>
              </c:strCache>
            </c:strRef>
          </c:tx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120</c:v>
                </c:pt>
                <c:pt idx="1">
                  <c:v>80</c:v>
                </c:pt>
                <c:pt idx="2">
                  <c:v>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Softenol 3982</c:v>
                </c:pt>
              </c:strCache>
            </c:strRef>
          </c:tx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90</c:v>
                </c:pt>
                <c:pt idx="1">
                  <c:v>60</c:v>
                </c:pt>
                <c:pt idx="2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389888"/>
        <c:axId val="108391424"/>
      </c:lineChart>
      <c:catAx>
        <c:axId val="108389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8391424"/>
        <c:crosses val="autoZero"/>
        <c:auto val="1"/>
        <c:lblAlgn val="ctr"/>
        <c:lblOffset val="100"/>
        <c:noMultiLvlLbl val="0"/>
      </c:catAx>
      <c:valAx>
        <c:axId val="10839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389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[% b.w.]</c:v>
                </c:pt>
              </c:strCache>
            </c:strRef>
          </c:tx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 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 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Spalte2</c:v>
                </c:pt>
              </c:strCache>
            </c:strRef>
          </c:tx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 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1184"/>
        <c:axId val="88222720"/>
      </c:lineChart>
      <c:catAx>
        <c:axId val="8822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222720"/>
        <c:crosses val="autoZero"/>
        <c:auto val="1"/>
        <c:lblAlgn val="ctr"/>
        <c:lblOffset val="100"/>
        <c:noMultiLvlLbl val="0"/>
      </c:catAx>
      <c:valAx>
        <c:axId val="8822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22118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448CE-7F18-4100-9243-7FC3485C01B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064592C-823F-4FF4-B2C7-C505D29359F3}">
      <dgm:prSet/>
      <dgm:spPr/>
      <dgm:t>
        <a:bodyPr/>
        <a:lstStyle/>
        <a:p>
          <a:pPr rtl="0"/>
          <a:r>
            <a:rPr lang="de-DE" dirty="0" smtClean="0"/>
            <a:t>ADDITVE BLEND</a:t>
          </a:r>
          <a:endParaRPr lang="de-DE" dirty="0"/>
        </a:p>
      </dgm:t>
    </dgm:pt>
    <dgm:pt modelId="{1C41AD55-373A-4020-87F9-48489796FBEA}" type="parTrans" cxnId="{F03D572A-FBA1-4F6B-9C3C-F96A17053756}">
      <dgm:prSet/>
      <dgm:spPr/>
      <dgm:t>
        <a:bodyPr/>
        <a:lstStyle/>
        <a:p>
          <a:endParaRPr lang="de-DE"/>
        </a:p>
      </dgm:t>
    </dgm:pt>
    <dgm:pt modelId="{0B8D1536-C5AF-4A65-B93B-7D84C5C54898}" type="sibTrans" cxnId="{F03D572A-FBA1-4F6B-9C3C-F96A17053756}">
      <dgm:prSet/>
      <dgm:spPr/>
      <dgm:t>
        <a:bodyPr/>
        <a:lstStyle/>
        <a:p>
          <a:endParaRPr lang="de-DE"/>
        </a:p>
      </dgm:t>
    </dgm:pt>
    <dgm:pt modelId="{500BF284-BD75-4CE6-86E7-462111216EDA}" type="pres">
      <dgm:prSet presAssocID="{AC0448CE-7F18-4100-9243-7FC3485C01B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AD2ED25-A000-4712-982E-8683ABAE6FD0}" type="pres">
      <dgm:prSet presAssocID="{F064592C-823F-4FF4-B2C7-C505D29359F3}" presName="circle1" presStyleLbl="node1" presStyleIdx="0" presStyleCnt="1"/>
      <dgm:spPr/>
    </dgm:pt>
    <dgm:pt modelId="{2ECFD2BA-53B1-4DD1-AE7D-44AB0701931F}" type="pres">
      <dgm:prSet presAssocID="{F064592C-823F-4FF4-B2C7-C505D29359F3}" presName="space" presStyleCnt="0"/>
      <dgm:spPr/>
    </dgm:pt>
    <dgm:pt modelId="{4FB82720-E23E-4C47-B05D-FFDC2B09D0BF}" type="pres">
      <dgm:prSet presAssocID="{F064592C-823F-4FF4-B2C7-C505D29359F3}" presName="rect1" presStyleLbl="alignAcc1" presStyleIdx="0" presStyleCnt="1" custScaleX="100000" custLinFactNeighborX="-8078" custLinFactNeighborY="-2060"/>
      <dgm:spPr/>
      <dgm:t>
        <a:bodyPr/>
        <a:lstStyle/>
        <a:p>
          <a:endParaRPr lang="de-DE"/>
        </a:p>
      </dgm:t>
    </dgm:pt>
    <dgm:pt modelId="{3961396F-41E1-4098-AA04-77C706C675D3}" type="pres">
      <dgm:prSet presAssocID="{F064592C-823F-4FF4-B2C7-C505D29359F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8165695-91A8-4F82-8160-EED2B28A84D7}" type="presOf" srcId="{AC0448CE-7F18-4100-9243-7FC3485C01BD}" destId="{500BF284-BD75-4CE6-86E7-462111216EDA}" srcOrd="0" destOrd="0" presId="urn:microsoft.com/office/officeart/2005/8/layout/target3"/>
    <dgm:cxn modelId="{E3C7A8A0-9269-4582-A784-90EDA8D525C2}" type="presOf" srcId="{F064592C-823F-4FF4-B2C7-C505D29359F3}" destId="{4FB82720-E23E-4C47-B05D-FFDC2B09D0BF}" srcOrd="0" destOrd="0" presId="urn:microsoft.com/office/officeart/2005/8/layout/target3"/>
    <dgm:cxn modelId="{E443BE8B-8D97-409A-8EDE-5DED36FA7D4F}" type="presOf" srcId="{F064592C-823F-4FF4-B2C7-C505D29359F3}" destId="{3961396F-41E1-4098-AA04-77C706C675D3}" srcOrd="1" destOrd="0" presId="urn:microsoft.com/office/officeart/2005/8/layout/target3"/>
    <dgm:cxn modelId="{F03D572A-FBA1-4F6B-9C3C-F96A17053756}" srcId="{AC0448CE-7F18-4100-9243-7FC3485C01BD}" destId="{F064592C-823F-4FF4-B2C7-C505D29359F3}" srcOrd="0" destOrd="0" parTransId="{1C41AD55-373A-4020-87F9-48489796FBEA}" sibTransId="{0B8D1536-C5AF-4A65-B93B-7D84C5C54898}"/>
    <dgm:cxn modelId="{1F3F8AE1-DB17-414D-8564-56B2F42D5A51}" type="presParOf" srcId="{500BF284-BD75-4CE6-86E7-462111216EDA}" destId="{4AD2ED25-A000-4712-982E-8683ABAE6FD0}" srcOrd="0" destOrd="0" presId="urn:microsoft.com/office/officeart/2005/8/layout/target3"/>
    <dgm:cxn modelId="{1D34E6E8-500F-4F16-820E-5D0BC3D63067}" type="presParOf" srcId="{500BF284-BD75-4CE6-86E7-462111216EDA}" destId="{2ECFD2BA-53B1-4DD1-AE7D-44AB0701931F}" srcOrd="1" destOrd="0" presId="urn:microsoft.com/office/officeart/2005/8/layout/target3"/>
    <dgm:cxn modelId="{BBAE5FE6-65A3-432D-A640-9F87F6D0BA4D}" type="presParOf" srcId="{500BF284-BD75-4CE6-86E7-462111216EDA}" destId="{4FB82720-E23E-4C47-B05D-FFDC2B09D0BF}" srcOrd="2" destOrd="0" presId="urn:microsoft.com/office/officeart/2005/8/layout/target3"/>
    <dgm:cxn modelId="{5DD93DF3-7807-4C80-A02A-23EECC165D95}" type="presParOf" srcId="{500BF284-BD75-4CE6-86E7-462111216EDA}" destId="{3961396F-41E1-4098-AA04-77C706C675D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2ED25-A000-4712-982E-8683ABAE6FD0}">
      <dsp:nvSpPr>
        <dsp:cNvPr id="0" name=""/>
        <dsp:cNvSpPr/>
      </dsp:nvSpPr>
      <dsp:spPr>
        <a:xfrm>
          <a:off x="0" y="0"/>
          <a:ext cx="523220" cy="5232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82720-E23E-4C47-B05D-FFDC2B09D0BF}">
      <dsp:nvSpPr>
        <dsp:cNvPr id="0" name=""/>
        <dsp:cNvSpPr/>
      </dsp:nvSpPr>
      <dsp:spPr>
        <a:xfrm>
          <a:off x="10546" y="0"/>
          <a:ext cx="3107985" cy="5232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ADDITVE BLEND</a:t>
          </a:r>
          <a:endParaRPr lang="de-DE" sz="2400" kern="1200" dirty="0"/>
        </a:p>
      </dsp:txBody>
      <dsp:txXfrm>
        <a:off x="10546" y="0"/>
        <a:ext cx="3107985" cy="523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3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263764"/>
            <a:ext cx="9123362" cy="324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398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10489" y="2459096"/>
            <a:ext cx="1511300" cy="3078480"/>
          </a:xfrm>
          <a:custGeom>
            <a:avLst/>
            <a:gdLst/>
            <a:ahLst/>
            <a:cxnLst/>
            <a:rect l="l" t="t" r="r" b="b"/>
            <a:pathLst>
              <a:path w="1511300" h="3078479">
                <a:moveTo>
                  <a:pt x="868801" y="1747656"/>
                </a:moveTo>
                <a:lnTo>
                  <a:pt x="868801" y="2926851"/>
                </a:lnTo>
                <a:lnTo>
                  <a:pt x="898301" y="2940822"/>
                </a:lnTo>
                <a:lnTo>
                  <a:pt x="958268" y="2966847"/>
                </a:lnTo>
                <a:lnTo>
                  <a:pt x="1019472" y="2990275"/>
                </a:lnTo>
                <a:lnTo>
                  <a:pt x="1081847" y="3011054"/>
                </a:lnTo>
                <a:lnTo>
                  <a:pt x="1145327" y="3029135"/>
                </a:lnTo>
                <a:lnTo>
                  <a:pt x="1209847" y="3044468"/>
                </a:lnTo>
                <a:lnTo>
                  <a:pt x="1275340" y="3057002"/>
                </a:lnTo>
                <a:lnTo>
                  <a:pt x="1341742" y="3066688"/>
                </a:lnTo>
                <a:lnTo>
                  <a:pt x="1408986" y="3073474"/>
                </a:lnTo>
                <a:lnTo>
                  <a:pt x="1477008" y="3077311"/>
                </a:lnTo>
                <a:lnTo>
                  <a:pt x="1511289" y="3078108"/>
                </a:lnTo>
                <a:lnTo>
                  <a:pt x="1511289" y="2237872"/>
                </a:lnTo>
                <a:lnTo>
                  <a:pt x="1466399" y="2234780"/>
                </a:lnTo>
                <a:lnTo>
                  <a:pt x="1422312" y="2228918"/>
                </a:lnTo>
                <a:lnTo>
                  <a:pt x="1379119" y="2220370"/>
                </a:lnTo>
                <a:lnTo>
                  <a:pt x="1336911" y="2209223"/>
                </a:lnTo>
                <a:lnTo>
                  <a:pt x="1295776" y="2195564"/>
                </a:lnTo>
                <a:lnTo>
                  <a:pt x="1255805" y="2179477"/>
                </a:lnTo>
                <a:lnTo>
                  <a:pt x="1217089" y="2161050"/>
                </a:lnTo>
                <a:lnTo>
                  <a:pt x="1179716" y="2140368"/>
                </a:lnTo>
                <a:lnTo>
                  <a:pt x="1143776" y="2117517"/>
                </a:lnTo>
                <a:lnTo>
                  <a:pt x="1109361" y="2092584"/>
                </a:lnTo>
                <a:lnTo>
                  <a:pt x="1076559" y="2065655"/>
                </a:lnTo>
                <a:lnTo>
                  <a:pt x="1045461" y="2036815"/>
                </a:lnTo>
                <a:lnTo>
                  <a:pt x="1016156" y="2006151"/>
                </a:lnTo>
                <a:lnTo>
                  <a:pt x="988735" y="1973748"/>
                </a:lnTo>
                <a:lnTo>
                  <a:pt x="963288" y="1939694"/>
                </a:lnTo>
                <a:lnTo>
                  <a:pt x="939904" y="1904074"/>
                </a:lnTo>
                <a:lnTo>
                  <a:pt x="918673" y="1866974"/>
                </a:lnTo>
                <a:lnTo>
                  <a:pt x="899686" y="1828480"/>
                </a:lnTo>
                <a:lnTo>
                  <a:pt x="883032" y="1788679"/>
                </a:lnTo>
                <a:lnTo>
                  <a:pt x="868801" y="1747656"/>
                </a:lnTo>
                <a:close/>
              </a:path>
              <a:path w="1511300" h="3078479">
                <a:moveTo>
                  <a:pt x="726307" y="1184666"/>
                </a:moveTo>
                <a:lnTo>
                  <a:pt x="41909" y="1184666"/>
                </a:lnTo>
                <a:lnTo>
                  <a:pt x="37822" y="1201927"/>
                </a:lnTo>
                <a:lnTo>
                  <a:pt x="26818" y="1253971"/>
                </a:lnTo>
                <a:lnTo>
                  <a:pt x="17702" y="1306454"/>
                </a:lnTo>
                <a:lnTo>
                  <a:pt x="10473" y="1359433"/>
                </a:lnTo>
                <a:lnTo>
                  <a:pt x="5131" y="1412970"/>
                </a:lnTo>
                <a:lnTo>
                  <a:pt x="1675" y="1467124"/>
                </a:lnTo>
                <a:lnTo>
                  <a:pt x="104" y="1521954"/>
                </a:lnTo>
                <a:lnTo>
                  <a:pt x="0" y="1540392"/>
                </a:lnTo>
                <a:lnTo>
                  <a:pt x="2161" y="1622640"/>
                </a:lnTo>
                <a:lnTo>
                  <a:pt x="8571" y="1703769"/>
                </a:lnTo>
                <a:lnTo>
                  <a:pt x="19122" y="1783671"/>
                </a:lnTo>
                <a:lnTo>
                  <a:pt x="33704" y="1862237"/>
                </a:lnTo>
                <a:lnTo>
                  <a:pt x="52209" y="1939357"/>
                </a:lnTo>
                <a:lnTo>
                  <a:pt x="74527" y="2014921"/>
                </a:lnTo>
                <a:lnTo>
                  <a:pt x="100549" y="2088822"/>
                </a:lnTo>
                <a:lnTo>
                  <a:pt x="130166" y="2160950"/>
                </a:lnTo>
                <a:lnTo>
                  <a:pt x="163270" y="2231196"/>
                </a:lnTo>
                <a:lnTo>
                  <a:pt x="199750" y="2299451"/>
                </a:lnTo>
                <a:lnTo>
                  <a:pt x="239499" y="2365605"/>
                </a:lnTo>
                <a:lnTo>
                  <a:pt x="282406" y="2429550"/>
                </a:lnTo>
                <a:lnTo>
                  <a:pt x="328364" y="2491177"/>
                </a:lnTo>
                <a:lnTo>
                  <a:pt x="377263" y="2550376"/>
                </a:lnTo>
                <a:lnTo>
                  <a:pt x="428993" y="2607038"/>
                </a:lnTo>
                <a:lnTo>
                  <a:pt x="483446" y="2661055"/>
                </a:lnTo>
                <a:lnTo>
                  <a:pt x="540514" y="2712317"/>
                </a:lnTo>
                <a:lnTo>
                  <a:pt x="600085" y="2760715"/>
                </a:lnTo>
                <a:lnTo>
                  <a:pt x="662053" y="2806140"/>
                </a:lnTo>
                <a:lnTo>
                  <a:pt x="726307" y="2848483"/>
                </a:lnTo>
                <a:lnTo>
                  <a:pt x="726307" y="1184666"/>
                </a:lnTo>
                <a:close/>
              </a:path>
              <a:path w="1511300" h="3078479">
                <a:moveTo>
                  <a:pt x="726307" y="229605"/>
                </a:moveTo>
                <a:lnTo>
                  <a:pt x="681991" y="258493"/>
                </a:lnTo>
                <a:lnTo>
                  <a:pt x="638756" y="288816"/>
                </a:lnTo>
                <a:lnTo>
                  <a:pt x="596633" y="320540"/>
                </a:lnTo>
                <a:lnTo>
                  <a:pt x="555655" y="353633"/>
                </a:lnTo>
                <a:lnTo>
                  <a:pt x="515851" y="388060"/>
                </a:lnTo>
                <a:lnTo>
                  <a:pt x="477254" y="423789"/>
                </a:lnTo>
                <a:lnTo>
                  <a:pt x="439894" y="460785"/>
                </a:lnTo>
                <a:lnTo>
                  <a:pt x="403802" y="499016"/>
                </a:lnTo>
                <a:lnTo>
                  <a:pt x="369011" y="538448"/>
                </a:lnTo>
                <a:lnTo>
                  <a:pt x="335550" y="579047"/>
                </a:lnTo>
                <a:lnTo>
                  <a:pt x="303452" y="620781"/>
                </a:lnTo>
                <a:lnTo>
                  <a:pt x="272747" y="663615"/>
                </a:lnTo>
                <a:lnTo>
                  <a:pt x="243466" y="707516"/>
                </a:lnTo>
                <a:lnTo>
                  <a:pt x="215642" y="752451"/>
                </a:lnTo>
                <a:lnTo>
                  <a:pt x="189305" y="798386"/>
                </a:lnTo>
                <a:lnTo>
                  <a:pt x="164485" y="845289"/>
                </a:lnTo>
                <a:lnTo>
                  <a:pt x="141216" y="893124"/>
                </a:lnTo>
                <a:lnTo>
                  <a:pt x="119527" y="941860"/>
                </a:lnTo>
                <a:lnTo>
                  <a:pt x="99449" y="991462"/>
                </a:lnTo>
                <a:lnTo>
                  <a:pt x="81015" y="1041897"/>
                </a:lnTo>
                <a:lnTo>
                  <a:pt x="726307" y="1041897"/>
                </a:lnTo>
                <a:lnTo>
                  <a:pt x="726307" y="229605"/>
                </a:lnTo>
                <a:close/>
              </a:path>
              <a:path w="1511300" h="3078479">
                <a:moveTo>
                  <a:pt x="1511289" y="0"/>
                </a:moveTo>
                <a:lnTo>
                  <a:pt x="1442904" y="3094"/>
                </a:lnTo>
                <a:lnTo>
                  <a:pt x="1375263" y="8995"/>
                </a:lnTo>
                <a:lnTo>
                  <a:pt x="1308432" y="17652"/>
                </a:lnTo>
                <a:lnTo>
                  <a:pt x="1242476" y="29014"/>
                </a:lnTo>
                <a:lnTo>
                  <a:pt x="1177461" y="43030"/>
                </a:lnTo>
                <a:lnTo>
                  <a:pt x="1113453" y="59648"/>
                </a:lnTo>
                <a:lnTo>
                  <a:pt x="1050517" y="78817"/>
                </a:lnTo>
                <a:lnTo>
                  <a:pt x="988720" y="100486"/>
                </a:lnTo>
                <a:lnTo>
                  <a:pt x="928126" y="124604"/>
                </a:lnTo>
                <a:lnTo>
                  <a:pt x="868801" y="151119"/>
                </a:lnTo>
                <a:lnTo>
                  <a:pt x="868801" y="1330330"/>
                </a:lnTo>
                <a:lnTo>
                  <a:pt x="883032" y="1289324"/>
                </a:lnTo>
                <a:lnTo>
                  <a:pt x="899686" y="1249537"/>
                </a:lnTo>
                <a:lnTo>
                  <a:pt x="918673" y="1211057"/>
                </a:lnTo>
                <a:lnTo>
                  <a:pt x="939904" y="1173969"/>
                </a:lnTo>
                <a:lnTo>
                  <a:pt x="963288" y="1138359"/>
                </a:lnTo>
                <a:lnTo>
                  <a:pt x="988735" y="1104313"/>
                </a:lnTo>
                <a:lnTo>
                  <a:pt x="1016156" y="1071919"/>
                </a:lnTo>
                <a:lnTo>
                  <a:pt x="1045461" y="1041261"/>
                </a:lnTo>
                <a:lnTo>
                  <a:pt x="1076559" y="1012427"/>
                </a:lnTo>
                <a:lnTo>
                  <a:pt x="1109361" y="985502"/>
                </a:lnTo>
                <a:lnTo>
                  <a:pt x="1143776" y="960572"/>
                </a:lnTo>
                <a:lnTo>
                  <a:pt x="1179716" y="937725"/>
                </a:lnTo>
                <a:lnTo>
                  <a:pt x="1217089" y="917046"/>
                </a:lnTo>
                <a:lnTo>
                  <a:pt x="1255805" y="898621"/>
                </a:lnTo>
                <a:lnTo>
                  <a:pt x="1295776" y="882536"/>
                </a:lnTo>
                <a:lnTo>
                  <a:pt x="1336911" y="868879"/>
                </a:lnTo>
                <a:lnTo>
                  <a:pt x="1379119" y="857734"/>
                </a:lnTo>
                <a:lnTo>
                  <a:pt x="1422312" y="849189"/>
                </a:lnTo>
                <a:lnTo>
                  <a:pt x="1466399" y="843330"/>
                </a:lnTo>
                <a:lnTo>
                  <a:pt x="1511289" y="840242"/>
                </a:lnTo>
                <a:lnTo>
                  <a:pt x="15112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2268614"/>
            <a:ext cx="9099550" cy="584200"/>
          </a:xfrm>
          <a:custGeom>
            <a:avLst/>
            <a:gdLst/>
            <a:ahLst/>
            <a:cxnLst/>
            <a:rect l="l" t="t" r="r" b="b"/>
            <a:pathLst>
              <a:path w="9099550" h="584200">
                <a:moveTo>
                  <a:pt x="0" y="584191"/>
                </a:moveTo>
                <a:lnTo>
                  <a:pt x="9099559" y="584191"/>
                </a:lnTo>
                <a:lnTo>
                  <a:pt x="9099559" y="0"/>
                </a:lnTo>
                <a:lnTo>
                  <a:pt x="0" y="0"/>
                </a:lnTo>
                <a:lnTo>
                  <a:pt x="0" y="584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OI David Ko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839419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Headline, Title / Subheadline, Additional Information / Month 00, 2011</a:t>
            </a:r>
          </a:p>
        </p:txBody>
      </p:sp>
    </p:spTree>
    <p:extLst>
      <p:ext uri="{BB962C8B-B14F-4D97-AF65-F5344CB8AC3E}">
        <p14:creationId xmlns:p14="http://schemas.microsoft.com/office/powerpoint/2010/main" val="396945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839419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Headline, Title / Subheadline, Additional Information / Month 00, 2011</a:t>
            </a:r>
          </a:p>
        </p:txBody>
      </p:sp>
    </p:spTree>
    <p:extLst>
      <p:ext uri="{BB962C8B-B14F-4D97-AF65-F5344CB8AC3E}">
        <p14:creationId xmlns:p14="http://schemas.microsoft.com/office/powerpoint/2010/main" val="99032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600075" y="423863"/>
            <a:ext cx="591185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>
            <a:off x="6696075" y="423863"/>
            <a:ext cx="184785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0443" y="515337"/>
            <a:ext cx="5911400" cy="9216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696462" y="515338"/>
            <a:ext cx="1847533" cy="921688"/>
          </a:xfrm>
        </p:spPr>
        <p:txBody>
          <a:bodyPr rtlCol="0">
            <a:noAutofit/>
          </a:bodyPr>
          <a:lstStyle>
            <a:lvl1pPr algn="l" defTabSz="914001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27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087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3938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2059" y="2354381"/>
            <a:ext cx="825988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feld 5"/>
          <p:cNvSpPr txBox="1"/>
          <p:nvPr/>
        </p:nvSpPr>
        <p:spPr>
          <a:xfrm>
            <a:off x="279398" y="2110026"/>
            <a:ext cx="6654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chemeClr val="bg1">
                    <a:lumMod val="95000"/>
                  </a:schemeClr>
                </a:solidFill>
              </a:rPr>
              <a:t>EPS ADDITIVES –</a:t>
            </a:r>
          </a:p>
          <a:p>
            <a:endParaRPr lang="de-DE" sz="25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2500" dirty="0" smtClean="0">
                <a:solidFill>
                  <a:schemeClr val="bg1">
                    <a:lumMod val="95000"/>
                  </a:schemeClr>
                </a:solidFill>
              </a:rPr>
              <a:t>An </a:t>
            </a:r>
            <a:r>
              <a:rPr lang="de-DE" sz="2500" dirty="0" err="1" smtClean="0">
                <a:solidFill>
                  <a:schemeClr val="bg1">
                    <a:lumMod val="95000"/>
                  </a:schemeClr>
                </a:solidFill>
              </a:rPr>
              <a:t>Overview</a:t>
            </a:r>
            <a:r>
              <a:rPr lang="de-DE" sz="25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500" dirty="0" err="1" smtClean="0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de-DE" sz="25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500" dirty="0" smtClean="0">
                <a:solidFill>
                  <a:schemeClr val="bg1">
                    <a:lumMod val="95000"/>
                  </a:schemeClr>
                </a:solidFill>
              </a:rPr>
              <a:t>Wuxi </a:t>
            </a:r>
            <a:r>
              <a:rPr lang="de-DE" sz="2500" dirty="0" err="1" smtClean="0">
                <a:solidFill>
                  <a:schemeClr val="bg1">
                    <a:lumMod val="95000"/>
                  </a:schemeClr>
                </a:solidFill>
              </a:rPr>
              <a:t>XingDa</a:t>
            </a:r>
            <a:r>
              <a:rPr lang="de-DE" sz="2500" dirty="0" smtClean="0">
                <a:solidFill>
                  <a:schemeClr val="bg1">
                    <a:lumMod val="95000"/>
                  </a:schemeClr>
                </a:solidFill>
              </a:rPr>
              <a:t>, Wuxi, China</a:t>
            </a:r>
            <a:r>
              <a:rPr lang="de-DE" sz="25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5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de-DE" sz="25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de-DE" sz="25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457200"/>
          </a:xfrm>
        </p:spPr>
        <p:txBody>
          <a:bodyPr/>
          <a:lstStyle/>
          <a:p>
            <a:pPr eaLnBrk="1" hangingPunct="1"/>
            <a:r>
              <a:rPr lang="nl-NL" sz="3200" dirty="0" smtClean="0"/>
              <a:t>Additives/Blends with special properties</a:t>
            </a:r>
            <a:endParaRPr lang="en-US" sz="32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700213"/>
            <a:ext cx="7696200" cy="4191000"/>
          </a:xfrm>
        </p:spPr>
        <p:txBody>
          <a:bodyPr/>
          <a:lstStyle/>
          <a:p>
            <a:pPr marL="0" indent="0" eaLnBrk="1" hangingPunct="1"/>
            <a:r>
              <a:rPr lang="nl-NL" smtClean="0"/>
              <a:t>We can also offer additives/blends with special properties.</a:t>
            </a:r>
          </a:p>
          <a:p>
            <a:pPr marL="0" indent="0" eaLnBrk="1" hangingPunct="1"/>
            <a:endParaRPr lang="nl-NL" smtClean="0"/>
          </a:p>
          <a:p>
            <a:pPr marL="0" indent="0" eaLnBrk="1" hangingPunct="1"/>
            <a:r>
              <a:rPr lang="nl-NL" smtClean="0"/>
              <a:t>For example:</a:t>
            </a:r>
          </a:p>
          <a:p>
            <a:pPr marL="0" indent="0" eaLnBrk="1" hangingPunct="1"/>
            <a:endParaRPr lang="nl-NL" smtClean="0"/>
          </a:p>
          <a:p>
            <a:pPr marL="0" indent="0" eaLnBrk="1" hangingPunct="1"/>
            <a:r>
              <a:rPr lang="nl-NL" smtClean="0"/>
              <a:t>Coating for low pentane grades</a:t>
            </a:r>
          </a:p>
          <a:p>
            <a:pPr marL="0" indent="0" eaLnBrk="1" hangingPunct="1"/>
            <a:r>
              <a:rPr lang="nl-NL" smtClean="0"/>
              <a:t>Coating in order to reduce the water absorption </a:t>
            </a:r>
          </a:p>
          <a:p>
            <a:pPr marL="0" indent="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16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smtClean="0"/>
              <a:t>Ready to Use Mixtures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00113" y="1557338"/>
            <a:ext cx="7345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i="1" dirty="0" smtClean="0"/>
              <a:t>IOI </a:t>
            </a:r>
            <a:r>
              <a:rPr lang="de-DE" i="1" dirty="0" err="1" smtClean="0"/>
              <a:t>Oleo</a:t>
            </a:r>
            <a:r>
              <a:rPr lang="de-DE" i="1" dirty="0" smtClean="0"/>
              <a:t> GmbH </a:t>
            </a:r>
            <a:r>
              <a:rPr lang="de-DE" i="1" dirty="0" err="1"/>
              <a:t>offers</a:t>
            </a:r>
            <a:r>
              <a:rPr lang="de-DE" i="1" dirty="0"/>
              <a:t>     </a:t>
            </a:r>
            <a:r>
              <a:rPr lang="de-DE" i="1" dirty="0" err="1">
                <a:solidFill>
                  <a:srgbClr val="FF0000"/>
                </a:solidFill>
              </a:rPr>
              <a:t>Ready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to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Use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Mixtures</a:t>
            </a:r>
            <a:endParaRPr lang="de-DE" i="1" dirty="0">
              <a:solidFill>
                <a:srgbClr val="FF0000"/>
              </a:solidFill>
            </a:endParaRPr>
          </a:p>
          <a:p>
            <a:endParaRPr lang="de-DE" i="1" dirty="0"/>
          </a:p>
          <a:p>
            <a:pPr>
              <a:buFontTx/>
              <a:buChar char="-"/>
            </a:pPr>
            <a:r>
              <a:rPr lang="de-DE" i="1" dirty="0"/>
              <a:t> </a:t>
            </a:r>
            <a:r>
              <a:rPr lang="de-DE" i="1" dirty="0" err="1"/>
              <a:t>our</a:t>
            </a:r>
            <a:r>
              <a:rPr lang="de-DE" i="1" dirty="0"/>
              <a:t> </a:t>
            </a:r>
            <a:r>
              <a:rPr lang="de-DE" i="1" dirty="0" err="1">
                <a:solidFill>
                  <a:srgbClr val="FF0000"/>
                </a:solidFill>
              </a:rPr>
              <a:t>tailor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made</a:t>
            </a:r>
            <a:r>
              <a:rPr lang="de-DE" i="1" dirty="0"/>
              <a:t> </a:t>
            </a:r>
            <a:r>
              <a:rPr lang="de-DE" i="1" dirty="0" err="1"/>
              <a:t>solutions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optimize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efficiency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customers</a:t>
            </a:r>
            <a:endParaRPr lang="de-DE" i="1" dirty="0"/>
          </a:p>
          <a:p>
            <a:r>
              <a:rPr lang="de-DE" i="1" dirty="0"/>
              <a:t>                                     EPS </a:t>
            </a:r>
            <a:r>
              <a:rPr lang="de-DE" i="1" dirty="0" err="1"/>
              <a:t>processing</a:t>
            </a:r>
            <a:r>
              <a:rPr lang="de-DE" i="1" dirty="0"/>
              <a:t> </a:t>
            </a:r>
            <a:r>
              <a:rPr lang="de-DE" i="1" dirty="0" err="1"/>
              <a:t>line</a:t>
            </a:r>
            <a:r>
              <a:rPr lang="de-DE" i="1" dirty="0"/>
              <a:t>           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74950"/>
            <a:ext cx="81089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3"/>
            <a:ext cx="5760640" cy="504056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Headline, Title / Subheadline, Additional Information / Month 00, 2011</a:t>
            </a:r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539552" y="191683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effective coating is a blend of several substances. Each component</a:t>
            </a:r>
          </a:p>
          <a:p>
            <a:r>
              <a:rPr lang="en-US" dirty="0" smtClean="0"/>
              <a:t>has, as said, a decisive effect on a defined stage of processing.</a:t>
            </a:r>
          </a:p>
          <a:p>
            <a:endParaRPr lang="en-US" dirty="0" smtClean="0"/>
          </a:p>
          <a:p>
            <a:r>
              <a:rPr lang="en-US" dirty="0" smtClean="0"/>
              <a:t>The coating composition has to be balanced carefully, because the  different components show desirable results at one stage of processing  and may have adverse effects at the next.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64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47800"/>
            <a:ext cx="2965395" cy="220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96" y="1396330"/>
            <a:ext cx="2830752" cy="2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191000"/>
            <a:ext cx="2892082" cy="215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310280" y="66133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EPS </a:t>
            </a:r>
            <a:r>
              <a:rPr lang="de-DE" dirty="0" err="1" smtClean="0">
                <a:solidFill>
                  <a:schemeClr val="bg1"/>
                </a:solidFill>
              </a:rPr>
              <a:t>coated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with</a:t>
            </a:r>
            <a:r>
              <a:rPr lang="de-DE" dirty="0" smtClean="0">
                <a:solidFill>
                  <a:schemeClr val="bg1"/>
                </a:solidFill>
              </a:rPr>
              <a:t> Blend A   -   </a:t>
            </a:r>
            <a:r>
              <a:rPr lang="de-DE" dirty="0" err="1" smtClean="0">
                <a:solidFill>
                  <a:schemeClr val="bg1"/>
                </a:solidFill>
              </a:rPr>
              <a:t>resulting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</a:t>
            </a:r>
            <a:r>
              <a:rPr lang="de-DE" dirty="0" err="1" smtClean="0">
                <a:solidFill>
                  <a:schemeClr val="bg1"/>
                </a:solidFill>
              </a:rPr>
              <a:t>re-foam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5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4" y="2538762"/>
            <a:ext cx="2610470" cy="19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53109"/>
            <a:ext cx="5114332" cy="311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 txBox="1">
            <a:spLocks noGrp="1"/>
          </p:cNvSpPr>
          <p:nvPr>
            <p:ph type="title"/>
          </p:nvPr>
        </p:nvSpPr>
        <p:spPr>
          <a:xfrm>
            <a:off x="2576886" y="609600"/>
            <a:ext cx="6029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EPS </a:t>
            </a:r>
            <a:r>
              <a:rPr lang="de-DE" sz="2000" dirty="0" err="1" smtClean="0"/>
              <a:t>coated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Blend A   -   </a:t>
            </a:r>
            <a:r>
              <a:rPr lang="de-DE" sz="2000" dirty="0" err="1" smtClean="0"/>
              <a:t>resulting</a:t>
            </a:r>
            <a:r>
              <a:rPr lang="de-DE" sz="2000" dirty="0" smtClean="0"/>
              <a:t> </a:t>
            </a:r>
            <a:r>
              <a:rPr lang="de-DE" sz="2000" dirty="0" err="1" smtClean="0"/>
              <a:t>mold</a:t>
            </a: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3491880" y="126876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Binding </a:t>
            </a:r>
            <a:r>
              <a:rPr lang="de-DE" dirty="0" err="1" smtClean="0"/>
              <a:t>strength</a:t>
            </a:r>
            <a:r>
              <a:rPr lang="de-DE" dirty="0" smtClean="0"/>
              <a:t>   17 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431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05000"/>
            <a:ext cx="2771034" cy="20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72" y="1832265"/>
            <a:ext cx="286394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2391917" cy="178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286000" y="5334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EPS </a:t>
            </a:r>
            <a:r>
              <a:rPr lang="de-DE" dirty="0" err="1" smtClean="0">
                <a:solidFill>
                  <a:schemeClr val="bg1"/>
                </a:solidFill>
              </a:rPr>
              <a:t>coated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with</a:t>
            </a:r>
            <a:r>
              <a:rPr lang="de-DE" dirty="0" smtClean="0">
                <a:solidFill>
                  <a:schemeClr val="bg1"/>
                </a:solidFill>
              </a:rPr>
              <a:t> Blend B   -   </a:t>
            </a:r>
            <a:r>
              <a:rPr lang="de-DE" dirty="0" err="1" smtClean="0">
                <a:solidFill>
                  <a:schemeClr val="bg1"/>
                </a:solidFill>
              </a:rPr>
              <a:t>resulting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</a:t>
            </a:r>
            <a:r>
              <a:rPr lang="de-DE" dirty="0" err="1" smtClean="0">
                <a:solidFill>
                  <a:schemeClr val="bg1"/>
                </a:solidFill>
              </a:rPr>
              <a:t>re-foam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3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2664420" cy="198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02" y="1895268"/>
            <a:ext cx="51244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6779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EPS </a:t>
            </a:r>
            <a:r>
              <a:rPr lang="de-DE" sz="2800" dirty="0" err="1" smtClean="0"/>
              <a:t>coated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Blend B   -   </a:t>
            </a:r>
            <a:r>
              <a:rPr lang="de-DE" sz="2800" dirty="0" err="1" smtClean="0"/>
              <a:t>resulting</a:t>
            </a:r>
            <a:r>
              <a:rPr lang="de-DE" sz="2800" dirty="0" smtClean="0"/>
              <a:t> </a:t>
            </a:r>
            <a:r>
              <a:rPr lang="de-DE" sz="2800" dirty="0" err="1" smtClean="0"/>
              <a:t>mold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3603927" y="1285769"/>
            <a:ext cx="433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Binding </a:t>
            </a:r>
            <a:r>
              <a:rPr lang="de-DE" dirty="0" err="1" smtClean="0"/>
              <a:t>strength</a:t>
            </a:r>
            <a:r>
              <a:rPr lang="de-DE" dirty="0" smtClean="0"/>
              <a:t>   63 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41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600074" y="515938"/>
            <a:ext cx="6852245" cy="920750"/>
          </a:xfrm>
        </p:spPr>
        <p:txBody>
          <a:bodyPr/>
          <a:lstStyle/>
          <a:p>
            <a:pPr eaLnBrk="1" hangingPunct="1"/>
            <a:r>
              <a:rPr lang="de-DE" sz="1800" dirty="0" smtClean="0"/>
              <a:t>Fusion </a:t>
            </a:r>
            <a:r>
              <a:rPr lang="de-DE" sz="1800" dirty="0" err="1" smtClean="0"/>
              <a:t>step</a:t>
            </a:r>
            <a:r>
              <a:rPr lang="de-DE" sz="1800" dirty="0" smtClean="0"/>
              <a:t> -</a:t>
            </a:r>
            <a:br>
              <a:rPr lang="de-DE" sz="1800" dirty="0" smtClean="0"/>
            </a:br>
            <a:r>
              <a:rPr lang="de-DE" sz="1800" dirty="0" smtClean="0"/>
              <a:t>Cycle time </a:t>
            </a:r>
            <a:r>
              <a:rPr lang="de-DE" sz="1800" dirty="0" err="1" smtClean="0"/>
              <a:t>reduction</a:t>
            </a:r>
            <a:r>
              <a:rPr lang="de-DE" sz="1800" dirty="0" smtClean="0"/>
              <a:t> versus additive </a:t>
            </a:r>
            <a:r>
              <a:rPr lang="de-DE" sz="1800" dirty="0" err="1" smtClean="0"/>
              <a:t>composition</a:t>
            </a:r>
            <a:r>
              <a:rPr lang="de-DE" sz="1800" dirty="0" smtClean="0"/>
              <a:t> and  </a:t>
            </a:r>
            <a:r>
              <a:rPr lang="de-DE" sz="1800" dirty="0" err="1" smtClean="0"/>
              <a:t>concentration</a:t>
            </a:r>
            <a:endParaRPr lang="de-DE" sz="1800" dirty="0" smtClean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285250119"/>
              </p:ext>
            </p:extLst>
          </p:nvPr>
        </p:nvGraphicFramePr>
        <p:xfrm>
          <a:off x="827584" y="1772816"/>
          <a:ext cx="669674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3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67000" y="457200"/>
            <a:ext cx="5911850" cy="576064"/>
          </a:xfrm>
        </p:spPr>
        <p:txBody>
          <a:bodyPr/>
          <a:lstStyle/>
          <a:p>
            <a:r>
              <a:rPr lang="de-DE" sz="2400" dirty="0" err="1" smtClean="0"/>
              <a:t>Recommendation</a:t>
            </a:r>
            <a:r>
              <a:rPr lang="de-DE" sz="2400" dirty="0" smtClean="0"/>
              <a:t> on additive </a:t>
            </a:r>
            <a:r>
              <a:rPr lang="de-DE" sz="2400" dirty="0" err="1" smtClean="0"/>
              <a:t>concentration</a:t>
            </a:r>
            <a:endParaRPr lang="de-DE" sz="24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6367420"/>
              </p:ext>
            </p:extLst>
          </p:nvPr>
        </p:nvGraphicFramePr>
        <p:xfrm>
          <a:off x="467544" y="1340768"/>
          <a:ext cx="720799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9"/>
                <a:gridCol w="1010989"/>
                <a:gridCol w="1441599"/>
                <a:gridCol w="1441599"/>
                <a:gridCol w="144159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Bead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size</a:t>
                      </a:r>
                      <a:r>
                        <a:rPr lang="de-DE" dirty="0" smtClean="0"/>
                        <a:t> [mm]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0.4-0.6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0.6-1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1-1.3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1.3-2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Additive [% b.w.]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0.5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0.3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0.2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0.1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060982207"/>
              </p:ext>
            </p:extLst>
          </p:nvPr>
        </p:nvGraphicFramePr>
        <p:xfrm>
          <a:off x="1259632" y="2348880"/>
          <a:ext cx="5640288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7857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600075" y="515938"/>
            <a:ext cx="5911850" cy="920750"/>
          </a:xfrm>
        </p:spPr>
        <p:txBody>
          <a:bodyPr/>
          <a:lstStyle/>
          <a:p>
            <a:pPr eaLnBrk="1" hangingPunct="1"/>
            <a:r>
              <a:rPr lang="nl-NL" sz="2800" smtClean="0"/>
              <a:t>Glycerol Mono Stearates</a:t>
            </a:r>
            <a:r>
              <a:rPr lang="pl-PL" sz="2800" smtClean="0"/>
              <a:t> –      </a:t>
            </a:r>
            <a:endParaRPr lang="de-DE" sz="2800" smtClean="0">
              <a:solidFill>
                <a:srgbClr val="0033CC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696075" y="515938"/>
            <a:ext cx="1847850" cy="920750"/>
          </a:xfrm>
        </p:spPr>
        <p:txBody>
          <a:bodyPr/>
          <a:lstStyle/>
          <a:p>
            <a:pPr marL="0" indent="0">
              <a:defRPr/>
            </a:pPr>
            <a:endParaRPr lang="de-DE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58324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1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23138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6948488" y="3068638"/>
            <a:ext cx="792162" cy="57626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7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7588" y="868363"/>
            <a:ext cx="2536825" cy="215900"/>
          </a:xfrm>
          <a:noFill/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696075" y="515938"/>
            <a:ext cx="1847850" cy="920750"/>
          </a:xfrm>
        </p:spPr>
        <p:txBody>
          <a:bodyPr/>
          <a:lstStyle/>
          <a:p>
            <a:pPr marL="0" indent="0">
              <a:defRPr/>
            </a:pPr>
            <a:endParaRPr lang="de-DE"/>
          </a:p>
        </p:txBody>
      </p:sp>
      <p:pic>
        <p:nvPicPr>
          <p:cNvPr id="3686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171926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20713"/>
            <a:ext cx="193516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3534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141663"/>
            <a:ext cx="60499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0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2800" smtClean="0"/>
              <a:t>Glycerol Tri Stearates</a:t>
            </a:r>
            <a:r>
              <a:rPr lang="pl-PL" sz="2800" smtClean="0"/>
              <a:t> –                   </a:t>
            </a:r>
            <a:endParaRPr lang="de-DE" sz="2800" smtClean="0">
              <a:solidFill>
                <a:srgbClr val="0033CC"/>
              </a:solidFill>
            </a:endParaRPr>
          </a:p>
        </p:txBody>
      </p:sp>
      <p:pic>
        <p:nvPicPr>
          <p:cNvPr id="37891" name="Picture 5"/>
          <p:cNvPicPr>
            <a:picLocks noGrp="1" noChangeAspect="1" noChangeArrowheads="1"/>
          </p:cNvPicPr>
          <p:nvPr>
            <p:ph type="body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628775"/>
            <a:ext cx="5761037" cy="4160838"/>
          </a:xfrm>
          <a:noFill/>
        </p:spPr>
      </p:pic>
    </p:spTree>
    <p:extLst>
      <p:ext uri="{BB962C8B-B14F-4D97-AF65-F5344CB8AC3E}">
        <p14:creationId xmlns:p14="http://schemas.microsoft.com/office/powerpoint/2010/main" val="11720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2800" smtClean="0"/>
              <a:t>Glycerol Tri Stearates</a:t>
            </a:r>
            <a:endParaRPr lang="de-DE" sz="2800" smtClean="0">
              <a:solidFill>
                <a:srgbClr val="0033CC"/>
              </a:solidFill>
            </a:endParaRP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2" y="2132856"/>
            <a:ext cx="7257079" cy="2880320"/>
          </a:xfrm>
          <a:noFill/>
        </p:spPr>
      </p:pic>
    </p:spTree>
    <p:extLst>
      <p:ext uri="{BB962C8B-B14F-4D97-AF65-F5344CB8AC3E}">
        <p14:creationId xmlns:p14="http://schemas.microsoft.com/office/powerpoint/2010/main" val="32575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25828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7687"/>
            <a:ext cx="18764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80920" cy="101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1854"/>
            <a:ext cx="6624736" cy="370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4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476672"/>
            <a:ext cx="6852246" cy="610394"/>
          </a:xfrm>
        </p:spPr>
        <p:txBody>
          <a:bodyPr/>
          <a:lstStyle/>
          <a:p>
            <a:pPr eaLnBrk="1" hangingPunct="1"/>
            <a:r>
              <a:rPr lang="nl-NL" sz="2800" dirty="0" smtClean="0"/>
              <a:t>Citric acid ester of long chain fatty alcohols</a:t>
            </a:r>
            <a:endParaRPr lang="de-DE" sz="2800" dirty="0" smtClean="0">
              <a:solidFill>
                <a:srgbClr val="0033CC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56761"/>
              </p:ext>
            </p:extLst>
          </p:nvPr>
        </p:nvGraphicFramePr>
        <p:xfrm>
          <a:off x="827584" y="1772816"/>
          <a:ext cx="6552727" cy="2808315"/>
        </p:xfrm>
        <a:graphic>
          <a:graphicData uri="http://schemas.openxmlformats.org/drawingml/2006/table">
            <a:tbl>
              <a:tblPr/>
              <a:tblGrid>
                <a:gridCol w="3237126"/>
                <a:gridCol w="1177136"/>
                <a:gridCol w="961329"/>
                <a:gridCol w="1177136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effectLst/>
                          <a:latin typeface="Arial"/>
                        </a:rPr>
                        <a:t>4. SOFTENOL 3352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effectLst/>
                          <a:latin typeface="Arial"/>
                        </a:rPr>
                        <a:t>Parameter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Units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          Values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max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effectLst/>
                          <a:latin typeface="Arial"/>
                        </a:rPr>
                        <a:t>Appearance</a:t>
                      </a:r>
                      <a:endParaRPr lang="de-D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white powder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effectLst/>
                          <a:latin typeface="Arial"/>
                        </a:rPr>
                        <a:t>Saponification</a:t>
                      </a:r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effectLst/>
                          <a:latin typeface="Arial"/>
                        </a:rPr>
                        <a:t>number</a:t>
                      </a:r>
                      <a:endParaRPr lang="de-D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mgKOH/g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effectLst/>
                          <a:latin typeface="Arial"/>
                        </a:rPr>
                        <a:t>Hydroxyl</a:t>
                      </a:r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effectLst/>
                          <a:latin typeface="Arial"/>
                        </a:rPr>
                        <a:t>number</a:t>
                      </a:r>
                      <a:endParaRPr lang="de-D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mgKOH/g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effectLst/>
                          <a:latin typeface="Arial"/>
                        </a:rPr>
                        <a:t>Acid</a:t>
                      </a:r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effectLst/>
                          <a:latin typeface="Arial"/>
                        </a:rPr>
                        <a:t>number</a:t>
                      </a:r>
                      <a:endParaRPr lang="de-D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mgKOH/g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effectLst/>
                          <a:latin typeface="Arial"/>
                        </a:rPr>
                        <a:t>Melting</a:t>
                      </a:r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effectLst/>
                          <a:latin typeface="Arial"/>
                        </a:rPr>
                        <a:t>point</a:t>
                      </a:r>
                      <a:endParaRPr lang="de-D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°C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5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20688"/>
            <a:ext cx="5911850" cy="923925"/>
          </a:xfrm>
        </p:spPr>
        <p:txBody>
          <a:bodyPr/>
          <a:lstStyle/>
          <a:p>
            <a:pPr eaLnBrk="1" hangingPunct="1"/>
            <a:r>
              <a:rPr lang="de-DE" sz="2800" b="1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Development of Blends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2060848"/>
            <a:ext cx="6946900" cy="1584325"/>
          </a:xfrm>
        </p:spPr>
        <p:txBody>
          <a:bodyPr/>
          <a:lstStyle/>
          <a:p>
            <a:pPr marL="0" indent="0" eaLnBrk="1" hangingPunct="1"/>
            <a:r>
              <a:rPr lang="nl-NL" sz="2000" b="1" dirty="0" smtClean="0"/>
              <a:t>Our preferred way to cooperate with you is</a:t>
            </a:r>
            <a:r>
              <a:rPr lang="pl-PL" sz="2000" b="1" dirty="0" smtClean="0"/>
              <a:t>: </a:t>
            </a:r>
          </a:p>
          <a:p>
            <a:pPr marL="0" indent="0" eaLnBrk="1" hangingPunct="1"/>
            <a:r>
              <a:rPr lang="pl-PL" sz="2000" b="1" dirty="0" smtClean="0"/>
              <a:t>          </a:t>
            </a:r>
            <a:endParaRPr lang="nl-NL" sz="2000" b="1" dirty="0" smtClean="0">
              <a:solidFill>
                <a:srgbClr val="0033CC"/>
              </a:solidFill>
            </a:endParaRPr>
          </a:p>
          <a:p>
            <a:pPr marL="0" indent="0" eaLnBrk="1" hangingPunct="1"/>
            <a:r>
              <a:rPr lang="nl-NL" sz="2000" b="1" dirty="0" smtClean="0"/>
              <a:t>1) you send us samples of coated and uncoated fresh EPS</a:t>
            </a:r>
            <a:endParaRPr lang="pl-PL" sz="2000" b="1" dirty="0" smtClean="0"/>
          </a:p>
          <a:p>
            <a:pPr marL="0" indent="0" eaLnBrk="1" hangingPunct="1"/>
            <a:r>
              <a:rPr lang="nl-NL" sz="2000" b="1" dirty="0" smtClean="0"/>
              <a:t>2) we coat the uncoated EPS and do tests in our application lab</a:t>
            </a:r>
            <a:r>
              <a:rPr lang="pl-PL" sz="2000" b="1" dirty="0" smtClean="0"/>
              <a:t> </a:t>
            </a:r>
          </a:p>
          <a:p>
            <a:pPr marL="0" indent="0" eaLnBrk="1" hangingPunct="1"/>
            <a:r>
              <a:rPr lang="nl-NL" sz="2000" b="1" dirty="0" smtClean="0"/>
              <a:t>3) you will do an industrial test with our recommended blend(s)</a:t>
            </a:r>
            <a:r>
              <a:rPr lang="pl-PL" sz="2000" b="1" dirty="0" smtClean="0"/>
              <a:t> </a:t>
            </a:r>
          </a:p>
          <a:p>
            <a:pPr marL="0" indent="0" eaLnBrk="1" hangingPunct="1"/>
            <a:r>
              <a:rPr lang="pl-PL" sz="2000" b="1" dirty="0" smtClean="0"/>
              <a:t>             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3375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3"/>
          <p:cNvGrpSpPr>
            <a:grpSpLocks/>
          </p:cNvGrpSpPr>
          <p:nvPr/>
        </p:nvGrpSpPr>
        <p:grpSpPr bwMode="auto">
          <a:xfrm>
            <a:off x="611188" y="1206500"/>
            <a:ext cx="3384550" cy="4402138"/>
            <a:chOff x="385" y="760"/>
            <a:chExt cx="2132" cy="2773"/>
          </a:xfrm>
        </p:grpSpPr>
        <p:sp>
          <p:nvSpPr>
            <p:cNvPr id="39945" name="Text Box 6"/>
            <p:cNvSpPr txBox="1">
              <a:spLocks noChangeArrowheads="1"/>
            </p:cNvSpPr>
            <p:nvPr/>
          </p:nvSpPr>
          <p:spPr bwMode="auto">
            <a:xfrm>
              <a:off x="703" y="1350"/>
              <a:ext cx="1361" cy="1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400">
                  <a:solidFill>
                    <a:srgbClr val="FF0000"/>
                  </a:solidFill>
                </a:rPr>
                <a:t>Quality control prior use</a:t>
              </a:r>
            </a:p>
          </p:txBody>
        </p:sp>
        <p:sp>
          <p:nvSpPr>
            <p:cNvPr id="39946" name="Text Box 8"/>
            <p:cNvSpPr txBox="1">
              <a:spLocks noChangeArrowheads="1"/>
            </p:cNvSpPr>
            <p:nvPr/>
          </p:nvSpPr>
          <p:spPr bwMode="auto">
            <a:xfrm>
              <a:off x="748" y="2296"/>
              <a:ext cx="1361" cy="1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400">
                  <a:solidFill>
                    <a:srgbClr val="FF0000"/>
                  </a:solidFill>
                </a:rPr>
                <a:t>Quality control prior use</a:t>
              </a:r>
            </a:p>
          </p:txBody>
        </p:sp>
        <p:sp>
          <p:nvSpPr>
            <p:cNvPr id="39947" name="Text Box 9"/>
            <p:cNvSpPr txBox="1">
              <a:spLocks noChangeArrowheads="1"/>
            </p:cNvSpPr>
            <p:nvPr/>
          </p:nvSpPr>
          <p:spPr bwMode="auto">
            <a:xfrm>
              <a:off x="748" y="2750"/>
              <a:ext cx="1360" cy="19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400"/>
                <a:t>Storage of additive blend</a:t>
              </a:r>
            </a:p>
          </p:txBody>
        </p:sp>
        <p:sp>
          <p:nvSpPr>
            <p:cNvPr id="39948" name="Text Box 10"/>
            <p:cNvSpPr txBox="1">
              <a:spLocks noChangeArrowheads="1"/>
            </p:cNvSpPr>
            <p:nvPr/>
          </p:nvSpPr>
          <p:spPr bwMode="auto">
            <a:xfrm>
              <a:off x="793" y="3339"/>
              <a:ext cx="1224" cy="19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400"/>
                <a:t>Coating of EPS beads</a:t>
              </a:r>
            </a:p>
          </p:txBody>
        </p:sp>
        <p:sp>
          <p:nvSpPr>
            <p:cNvPr id="39949" name="Text Box 5"/>
            <p:cNvSpPr txBox="1">
              <a:spLocks noChangeArrowheads="1"/>
            </p:cNvSpPr>
            <p:nvPr/>
          </p:nvSpPr>
          <p:spPr bwMode="auto">
            <a:xfrm>
              <a:off x="385" y="760"/>
              <a:ext cx="2132" cy="328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400"/>
                <a:t>Storage for components; e.g. GMS, GTS, Metalsoaps</a:t>
              </a:r>
            </a:p>
          </p:txBody>
        </p:sp>
        <p:sp>
          <p:nvSpPr>
            <p:cNvPr id="39950" name="Line 15"/>
            <p:cNvSpPr>
              <a:spLocks noChangeShapeType="1"/>
            </p:cNvSpPr>
            <p:nvPr/>
          </p:nvSpPr>
          <p:spPr bwMode="auto">
            <a:xfrm>
              <a:off x="1383" y="1077"/>
              <a:ext cx="0" cy="27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951" name="Group 18"/>
            <p:cNvGrpSpPr>
              <a:grpSpLocks/>
            </p:cNvGrpSpPr>
            <p:nvPr/>
          </p:nvGrpSpPr>
          <p:grpSpPr bwMode="auto">
            <a:xfrm>
              <a:off x="567" y="1525"/>
              <a:ext cx="1723" cy="488"/>
              <a:chOff x="521" y="1570"/>
              <a:chExt cx="1723" cy="488"/>
            </a:xfrm>
          </p:grpSpPr>
          <p:sp>
            <p:nvSpPr>
              <p:cNvPr id="39955" name="Text Box 7"/>
              <p:cNvSpPr txBox="1">
                <a:spLocks noChangeArrowheads="1"/>
              </p:cNvSpPr>
              <p:nvPr/>
            </p:nvSpPr>
            <p:spPr bwMode="auto">
              <a:xfrm>
                <a:off x="521" y="1842"/>
                <a:ext cx="1723" cy="21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sz="1600"/>
                  <a:t>Blending basic components</a:t>
                </a:r>
              </a:p>
            </p:txBody>
          </p:sp>
          <p:sp>
            <p:nvSpPr>
              <p:cNvPr id="39956" name="Line 17"/>
              <p:cNvSpPr>
                <a:spLocks noChangeShapeType="1"/>
              </p:cNvSpPr>
              <p:nvPr/>
            </p:nvSpPr>
            <p:spPr bwMode="auto">
              <a:xfrm>
                <a:off x="1338" y="1570"/>
                <a:ext cx="0" cy="27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9952" name="Line 20"/>
            <p:cNvSpPr>
              <a:spLocks noChangeShapeType="1"/>
            </p:cNvSpPr>
            <p:nvPr/>
          </p:nvSpPr>
          <p:spPr bwMode="auto">
            <a:xfrm>
              <a:off x="1383" y="20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3" name="Line 21"/>
            <p:cNvSpPr>
              <a:spLocks noChangeShapeType="1"/>
            </p:cNvSpPr>
            <p:nvPr/>
          </p:nvSpPr>
          <p:spPr bwMode="auto">
            <a:xfrm>
              <a:off x="1383" y="247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4" name="Line 22"/>
            <p:cNvSpPr>
              <a:spLocks noChangeShapeType="1"/>
            </p:cNvSpPr>
            <p:nvPr/>
          </p:nvSpPr>
          <p:spPr bwMode="auto">
            <a:xfrm>
              <a:off x="1383" y="293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939" name="Group 26"/>
          <p:cNvGrpSpPr>
            <a:grpSpLocks/>
          </p:cNvGrpSpPr>
          <p:nvPr/>
        </p:nvGrpSpPr>
        <p:grpSpPr bwMode="auto">
          <a:xfrm>
            <a:off x="5003800" y="2205038"/>
            <a:ext cx="2808288" cy="2684462"/>
            <a:chOff x="3152" y="1389"/>
            <a:chExt cx="1769" cy="1691"/>
          </a:xfrm>
        </p:grpSpPr>
        <p:sp>
          <p:nvSpPr>
            <p:cNvPr id="39940" name="Text Box 11"/>
            <p:cNvSpPr txBox="1">
              <a:spLocks noChangeArrowheads="1"/>
            </p:cNvSpPr>
            <p:nvPr/>
          </p:nvSpPr>
          <p:spPr bwMode="auto">
            <a:xfrm>
              <a:off x="3152" y="2160"/>
              <a:ext cx="1769" cy="1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400"/>
                <a:t>Storage of </a:t>
              </a:r>
              <a:r>
                <a:rPr lang="de-DE" sz="1400">
                  <a:solidFill>
                    <a:srgbClr val="FF0000"/>
                  </a:solidFill>
                </a:rPr>
                <a:t>„Ready-to-use“ Blend</a:t>
              </a:r>
              <a:endParaRPr lang="de-DE" sz="1400"/>
            </a:p>
          </p:txBody>
        </p:sp>
        <p:sp>
          <p:nvSpPr>
            <p:cNvPr id="39941" name="Text Box 13"/>
            <p:cNvSpPr txBox="1">
              <a:spLocks noChangeArrowheads="1"/>
            </p:cNvSpPr>
            <p:nvPr/>
          </p:nvSpPr>
          <p:spPr bwMode="auto">
            <a:xfrm>
              <a:off x="3243" y="1389"/>
              <a:ext cx="1542" cy="1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400">
                  <a:solidFill>
                    <a:srgbClr val="FF0000"/>
                  </a:solidFill>
                </a:rPr>
                <a:t>Quality control on delivery</a:t>
              </a:r>
            </a:p>
          </p:txBody>
        </p:sp>
        <p:sp>
          <p:nvSpPr>
            <p:cNvPr id="39942" name="Text Box 14"/>
            <p:cNvSpPr txBox="1">
              <a:spLocks noChangeArrowheads="1"/>
            </p:cNvSpPr>
            <p:nvPr/>
          </p:nvSpPr>
          <p:spPr bwMode="auto">
            <a:xfrm>
              <a:off x="3334" y="2886"/>
              <a:ext cx="1361" cy="19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400"/>
                <a:t>Coating of EPS beads</a:t>
              </a:r>
            </a:p>
          </p:txBody>
        </p:sp>
        <p:sp>
          <p:nvSpPr>
            <p:cNvPr id="39943" name="Line 24"/>
            <p:cNvSpPr>
              <a:spLocks noChangeShapeType="1"/>
            </p:cNvSpPr>
            <p:nvPr/>
          </p:nvSpPr>
          <p:spPr bwMode="auto">
            <a:xfrm>
              <a:off x="3969" y="1570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44" name="Line 25"/>
            <p:cNvSpPr>
              <a:spLocks noChangeShapeType="1"/>
            </p:cNvSpPr>
            <p:nvPr/>
          </p:nvSpPr>
          <p:spPr bwMode="auto">
            <a:xfrm>
              <a:off x="3969" y="2341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2411760" y="5486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versus Blends – A </a:t>
            </a:r>
            <a:r>
              <a:rPr lang="de-D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de-D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4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Cult</a:t>
            </a:r>
            <a:r>
              <a:rPr spc="-65" dirty="0"/>
              <a:t>i</a:t>
            </a:r>
            <a:r>
              <a:rPr spc="-100" dirty="0"/>
              <a:t>v</a:t>
            </a:r>
            <a:r>
              <a:rPr spc="-15" dirty="0"/>
              <a:t>ating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20" dirty="0"/>
              <a:t>P</a:t>
            </a:r>
            <a:r>
              <a:rPr spc="-20" dirty="0"/>
              <a:t>a</a:t>
            </a:r>
            <a:r>
              <a:rPr spc="90" dirty="0"/>
              <a:t>r</a:t>
            </a:r>
            <a:r>
              <a:rPr spc="-20" dirty="0"/>
              <a:t>tne</a:t>
            </a:r>
            <a:r>
              <a:rPr spc="25" dirty="0"/>
              <a:t>r</a:t>
            </a:r>
            <a:r>
              <a:rPr spc="-15" dirty="0"/>
              <a:t>shi</a:t>
            </a:r>
            <a:r>
              <a:rPr spc="-90" dirty="0"/>
              <a:t>p</a:t>
            </a:r>
            <a:r>
              <a:rPr spc="-10" dirty="0"/>
              <a:t>,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25" dirty="0"/>
              <a:t>Enhanc</a:t>
            </a:r>
            <a:r>
              <a:rPr spc="0" dirty="0"/>
              <a:t>i</a:t>
            </a:r>
            <a:r>
              <a:rPr spc="-25" dirty="0"/>
              <a:t>n</a:t>
            </a:r>
            <a:r>
              <a:rPr spc="-20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0" dirty="0"/>
              <a:t>V</a:t>
            </a:r>
            <a:r>
              <a:rPr spc="-20" dirty="0"/>
              <a:t>a</a:t>
            </a:r>
            <a:r>
              <a:rPr spc="-5" dirty="0"/>
              <a:t>l</a:t>
            </a:r>
            <a:r>
              <a:rPr spc="-25" dirty="0"/>
              <a:t>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781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7579" y="5152644"/>
            <a:ext cx="1034796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6144" y="2652400"/>
            <a:ext cx="2863467" cy="344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6144" y="3298514"/>
            <a:ext cx="3140080" cy="460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6144" y="3786506"/>
            <a:ext cx="2864610" cy="460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870284" y="1778252"/>
            <a:ext cx="1440160" cy="576064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Polymerisation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15754" y="1338234"/>
            <a:ext cx="115212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Styrene</a:t>
            </a:r>
            <a:r>
              <a:rPr lang="de-DE" sz="1200" dirty="0" smtClean="0"/>
              <a:t>/</a:t>
            </a:r>
            <a:r>
              <a:rPr lang="de-DE" sz="1200" dirty="0" err="1" smtClean="0"/>
              <a:t>Water</a:t>
            </a:r>
            <a:endParaRPr lang="de-DE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2133600" y="1349775"/>
            <a:ext cx="108012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err="1" smtClean="0"/>
              <a:t>Blowing</a:t>
            </a:r>
            <a:r>
              <a:rPr lang="de-DE" sz="1100" dirty="0" smtClean="0"/>
              <a:t> Agent</a:t>
            </a:r>
            <a:endParaRPr lang="de-DE" sz="1100" dirty="0"/>
          </a:p>
        </p:txBody>
      </p:sp>
      <p:cxnSp>
        <p:nvCxnSpPr>
          <p:cNvPr id="6" name="Gerade Verbindung mit Pfeil 5"/>
          <p:cNvCxnSpPr>
            <a:stCxn id="3" idx="2"/>
            <a:endCxn id="2" idx="0"/>
          </p:cNvCxnSpPr>
          <p:nvPr/>
        </p:nvCxnSpPr>
        <p:spPr>
          <a:xfrm>
            <a:off x="891818" y="1615233"/>
            <a:ext cx="698546" cy="163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1629620" y="1611385"/>
            <a:ext cx="503980" cy="166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bgerundetes Rechteck 8"/>
          <p:cNvSpPr/>
          <p:nvPr/>
        </p:nvSpPr>
        <p:spPr>
          <a:xfrm>
            <a:off x="2878302" y="1827080"/>
            <a:ext cx="1656184" cy="50405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DRYING  + SIEVING</a:t>
            </a:r>
          </a:p>
        </p:txBody>
      </p:sp>
      <p:cxnSp>
        <p:nvCxnSpPr>
          <p:cNvPr id="11" name="Gerade Verbindung mit Pfeil 10"/>
          <p:cNvCxnSpPr>
            <a:stCxn id="2" idx="3"/>
            <a:endCxn id="9" idx="1"/>
          </p:cNvCxnSpPr>
          <p:nvPr/>
        </p:nvCxnSpPr>
        <p:spPr>
          <a:xfrm>
            <a:off x="2310444" y="2066284"/>
            <a:ext cx="567858" cy="12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gerundetes Rechteck 12"/>
          <p:cNvSpPr/>
          <p:nvPr/>
        </p:nvSpPr>
        <p:spPr>
          <a:xfrm>
            <a:off x="5022040" y="1828800"/>
            <a:ext cx="2304256" cy="50233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rgbClr val="FF0000"/>
                </a:solidFill>
              </a:rPr>
              <a:t>COATING</a:t>
            </a:r>
          </a:p>
        </p:txBody>
      </p:sp>
      <p:cxnSp>
        <p:nvCxnSpPr>
          <p:cNvPr id="15" name="Gerade Verbindung mit Pfeil 14"/>
          <p:cNvCxnSpPr>
            <a:stCxn id="9" idx="3"/>
            <a:endCxn id="13" idx="1"/>
          </p:cNvCxnSpPr>
          <p:nvPr/>
        </p:nvCxnSpPr>
        <p:spPr>
          <a:xfrm>
            <a:off x="4534486" y="2079108"/>
            <a:ext cx="487554" cy="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val="427056796"/>
              </p:ext>
            </p:extLst>
          </p:nvPr>
        </p:nvGraphicFramePr>
        <p:xfrm>
          <a:off x="4778263" y="1182377"/>
          <a:ext cx="3369596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Gerade Verbindung mit Pfeil 19"/>
          <p:cNvCxnSpPr>
            <a:endCxn id="13" idx="0"/>
          </p:cNvCxnSpPr>
          <p:nvPr/>
        </p:nvCxnSpPr>
        <p:spPr>
          <a:xfrm>
            <a:off x="6174168" y="1633976"/>
            <a:ext cx="0" cy="194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meyer-fahrzeugtechnik.de/assets/images/Silhoutte_LK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78" y="2894750"/>
            <a:ext cx="2248730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6228184" y="2354316"/>
            <a:ext cx="0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4724400" y="3292458"/>
            <a:ext cx="14497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>
            <a:off x="891818" y="3319704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891818" y="3325849"/>
            <a:ext cx="0" cy="1469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abs-silos.de/en/images/stories/products/industry/silos_industr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96" y="4572000"/>
            <a:ext cx="1947178" cy="17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oamequipments.com/products/2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68" y="4270754"/>
            <a:ext cx="1636581" cy="8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2.imimg.com/data2/PG/KT/IMFCP-2414009/moulding1-250x25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68" y="5230949"/>
            <a:ext cx="1636581" cy="99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rovul.de/contents/media/l_eps%20parels%20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7" y="4795500"/>
            <a:ext cx="1789510" cy="13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age.made-in-china.com/2f0j00EvfTcQeSgZkb/EPS-Raw-Material-standard-grade-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79" y="3110400"/>
            <a:ext cx="1139605" cy="86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Gerade Verbindung mit Pfeil 24"/>
          <p:cNvCxnSpPr>
            <a:stCxn id="1036" idx="3"/>
            <a:endCxn id="1030" idx="1"/>
          </p:cNvCxnSpPr>
          <p:nvPr/>
        </p:nvCxnSpPr>
        <p:spPr>
          <a:xfrm>
            <a:off x="2002637" y="5466231"/>
            <a:ext cx="9871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030" idx="3"/>
            <a:endCxn id="1032" idx="1"/>
          </p:cNvCxnSpPr>
          <p:nvPr/>
        </p:nvCxnSpPr>
        <p:spPr>
          <a:xfrm flipV="1">
            <a:off x="4936974" y="4712513"/>
            <a:ext cx="1237194" cy="753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030" idx="3"/>
            <a:endCxn id="1034" idx="1"/>
          </p:cNvCxnSpPr>
          <p:nvPr/>
        </p:nvCxnSpPr>
        <p:spPr>
          <a:xfrm>
            <a:off x="4936974" y="5466231"/>
            <a:ext cx="1237194" cy="264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4837113" cy="610394"/>
          </a:xfrm>
        </p:spPr>
        <p:txBody>
          <a:bodyPr/>
          <a:lstStyle/>
          <a:p>
            <a:pPr eaLnBrk="1" hangingPunct="1"/>
            <a:r>
              <a:rPr lang="de-DE" sz="3200" dirty="0" smtClean="0"/>
              <a:t>The </a:t>
            </a:r>
            <a:r>
              <a:rPr lang="de-DE" sz="3200" dirty="0" err="1" smtClean="0"/>
              <a:t>Role</a:t>
            </a:r>
            <a:r>
              <a:rPr lang="de-DE" sz="3200" dirty="0" smtClean="0"/>
              <a:t> of </a:t>
            </a:r>
            <a:r>
              <a:rPr lang="de-DE" sz="3200" dirty="0" err="1" smtClean="0"/>
              <a:t>the</a:t>
            </a:r>
            <a:r>
              <a:rPr lang="de-DE" sz="3200" dirty="0" smtClean="0"/>
              <a:t> Coating</a:t>
            </a:r>
          </a:p>
        </p:txBody>
      </p:sp>
      <p:sp>
        <p:nvSpPr>
          <p:cNvPr id="22531" name="Text Box 15"/>
          <p:cNvSpPr txBox="1">
            <a:spLocks noChangeArrowheads="1"/>
          </p:cNvSpPr>
          <p:nvPr/>
        </p:nvSpPr>
        <p:spPr bwMode="auto">
          <a:xfrm>
            <a:off x="2484438" y="357346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39552" y="1268760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 err="1" smtClean="0"/>
              <a:t>Uncoated</a:t>
            </a:r>
            <a:r>
              <a:rPr lang="de-DE" sz="1600" u="sng" dirty="0" smtClean="0"/>
              <a:t> EPS </a:t>
            </a:r>
            <a:r>
              <a:rPr lang="de-DE" sz="1600" u="sng" dirty="0" err="1" smtClean="0"/>
              <a:t>beads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provide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only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poor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processing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characteristics</a:t>
            </a:r>
            <a:endParaRPr lang="de-DE" sz="1600" u="sng" dirty="0" smtClean="0"/>
          </a:p>
          <a:p>
            <a:endParaRPr lang="de-DE" sz="1600" u="sng" dirty="0"/>
          </a:p>
          <a:p>
            <a:pPr marL="285750" indent="-285750">
              <a:buFont typeface="Wingdings" pitchFamily="2" charset="2"/>
              <a:buChar char="v"/>
            </a:pPr>
            <a:r>
              <a:rPr lang="de-DE" sz="1600" dirty="0" err="1" smtClean="0"/>
              <a:t>Polystyrene</a:t>
            </a:r>
            <a:r>
              <a:rPr lang="de-DE" sz="1600" dirty="0" smtClean="0"/>
              <a:t> </a:t>
            </a:r>
            <a:r>
              <a:rPr lang="de-DE" sz="1600" dirty="0" err="1" smtClean="0"/>
              <a:t>beads</a:t>
            </a:r>
            <a:r>
              <a:rPr lang="de-DE" sz="1600" dirty="0" smtClean="0"/>
              <a:t> and </a:t>
            </a:r>
            <a:r>
              <a:rPr lang="de-DE" sz="1600" dirty="0" err="1" smtClean="0"/>
              <a:t>pre-foams</a:t>
            </a:r>
            <a:r>
              <a:rPr lang="de-DE" sz="1600" dirty="0" smtClean="0"/>
              <a:t> </a:t>
            </a:r>
            <a:r>
              <a:rPr lang="de-DE" sz="1600" dirty="0" err="1" smtClean="0"/>
              <a:t>acquire</a:t>
            </a:r>
            <a:r>
              <a:rPr lang="de-DE" sz="1600" dirty="0" smtClean="0"/>
              <a:t> </a:t>
            </a:r>
            <a:r>
              <a:rPr lang="de-DE" sz="1600" dirty="0" err="1" smtClean="0"/>
              <a:t>various</a:t>
            </a:r>
            <a:r>
              <a:rPr lang="de-DE" sz="1600" dirty="0" smtClean="0"/>
              <a:t> </a:t>
            </a:r>
            <a:r>
              <a:rPr lang="de-DE" sz="1600" dirty="0" err="1" smtClean="0"/>
              <a:t>quantities</a:t>
            </a:r>
            <a:r>
              <a:rPr lang="de-DE" sz="1600" dirty="0" smtClean="0"/>
              <a:t> of </a:t>
            </a:r>
            <a:r>
              <a:rPr lang="de-DE" sz="1600" dirty="0" err="1" smtClean="0"/>
              <a:t>static</a:t>
            </a:r>
            <a:r>
              <a:rPr lang="de-DE" sz="1600" dirty="0" smtClean="0"/>
              <a:t> </a:t>
            </a:r>
            <a:r>
              <a:rPr lang="de-DE" sz="1600" dirty="0" err="1" smtClean="0"/>
              <a:t>charge</a:t>
            </a:r>
            <a:endParaRPr lang="de-DE" sz="1600" dirty="0" smtClean="0"/>
          </a:p>
          <a:p>
            <a:pPr marL="285750" indent="-285750">
              <a:buFont typeface="Wingdings" pitchFamily="2" charset="2"/>
              <a:buChar char="v"/>
            </a:pPr>
            <a:endParaRPr lang="de-DE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de-DE" sz="1600" dirty="0" err="1" smtClean="0"/>
              <a:t>During</a:t>
            </a:r>
            <a:r>
              <a:rPr lang="de-DE" sz="1600" dirty="0" smtClean="0"/>
              <a:t> </a:t>
            </a:r>
            <a:r>
              <a:rPr lang="de-DE" sz="1600" dirty="0" err="1" smtClean="0"/>
              <a:t>pre-foaming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particles</a:t>
            </a:r>
            <a:r>
              <a:rPr lang="de-DE" sz="1600" dirty="0" smtClean="0"/>
              <a:t> </a:t>
            </a:r>
            <a:r>
              <a:rPr lang="de-DE" sz="1600" dirty="0" err="1" smtClean="0"/>
              <a:t>tend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fuse</a:t>
            </a:r>
            <a:r>
              <a:rPr lang="de-DE" sz="1600" dirty="0" smtClean="0"/>
              <a:t> </a:t>
            </a:r>
            <a:r>
              <a:rPr lang="de-DE" sz="1600" dirty="0" err="1" smtClean="0"/>
              <a:t>together</a:t>
            </a:r>
            <a:r>
              <a:rPr lang="de-DE" sz="1600" dirty="0" smtClean="0"/>
              <a:t> </a:t>
            </a:r>
            <a:r>
              <a:rPr lang="de-DE" sz="1600" dirty="0" err="1" smtClean="0"/>
              <a:t>at</a:t>
            </a:r>
            <a:r>
              <a:rPr lang="de-DE" sz="1600" dirty="0" smtClean="0"/>
              <a:t> </a:t>
            </a:r>
            <a:r>
              <a:rPr lang="de-DE" sz="1600" dirty="0" err="1" smtClean="0"/>
              <a:t>processing</a:t>
            </a:r>
            <a:r>
              <a:rPr lang="de-DE" sz="1600" dirty="0" smtClean="0"/>
              <a:t> </a:t>
            </a:r>
            <a:r>
              <a:rPr lang="de-DE" sz="1600" dirty="0" err="1" smtClean="0"/>
              <a:t>temperature</a:t>
            </a:r>
            <a:endParaRPr lang="de-DE" sz="1600" dirty="0" smtClean="0"/>
          </a:p>
          <a:p>
            <a:pPr marL="285750" indent="-285750">
              <a:buFont typeface="Wingdings" pitchFamily="2" charset="2"/>
              <a:buChar char="v"/>
            </a:pPr>
            <a:endParaRPr lang="de-DE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de-DE" sz="1600" dirty="0" smtClean="0"/>
              <a:t>Performance </a:t>
            </a:r>
            <a:r>
              <a:rPr lang="de-DE" sz="1600" dirty="0" err="1" smtClean="0"/>
              <a:t>at</a:t>
            </a:r>
            <a:r>
              <a:rPr lang="de-DE" sz="1600" dirty="0" smtClean="0"/>
              <a:t> final </a:t>
            </a:r>
            <a:r>
              <a:rPr lang="de-DE" sz="1600" dirty="0" err="1" smtClean="0"/>
              <a:t>molding</a:t>
            </a:r>
            <a:r>
              <a:rPr lang="de-DE" sz="1600" dirty="0" smtClean="0"/>
              <a:t> </a:t>
            </a:r>
            <a:r>
              <a:rPr lang="de-DE" sz="1600" dirty="0" err="1" smtClean="0"/>
              <a:t>step</a:t>
            </a:r>
            <a:r>
              <a:rPr lang="de-DE" sz="1600" dirty="0" smtClean="0"/>
              <a:t> </a:t>
            </a:r>
            <a:r>
              <a:rPr lang="de-DE" sz="1600" dirty="0" err="1" smtClean="0"/>
              <a:t>far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optimum</a:t>
            </a:r>
            <a:endParaRPr lang="de-DE" sz="1600" dirty="0" smtClean="0"/>
          </a:p>
          <a:p>
            <a:pPr marL="1200150" lvl="2" indent="-285750">
              <a:buFont typeface="Wingdings" pitchFamily="2" charset="2"/>
              <a:buChar char="v"/>
            </a:pPr>
            <a:r>
              <a:rPr lang="de-DE" sz="1600" dirty="0" smtClean="0"/>
              <a:t>Processing time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too</a:t>
            </a:r>
            <a:r>
              <a:rPr lang="de-DE" sz="1600" dirty="0" smtClean="0"/>
              <a:t> </a:t>
            </a:r>
            <a:r>
              <a:rPr lang="de-DE" sz="1600" dirty="0" err="1" smtClean="0"/>
              <a:t>long</a:t>
            </a:r>
            <a:endParaRPr lang="de-DE" sz="1600" dirty="0" smtClean="0"/>
          </a:p>
          <a:p>
            <a:pPr marL="1200150" lvl="2" indent="-285750">
              <a:buFont typeface="Wingdings" pitchFamily="2" charset="2"/>
              <a:buChar char="v"/>
            </a:pPr>
            <a:r>
              <a:rPr lang="de-DE" sz="1600" dirty="0" smtClean="0"/>
              <a:t>Final </a:t>
            </a:r>
            <a:r>
              <a:rPr lang="de-DE" sz="1600" dirty="0" err="1" smtClean="0"/>
              <a:t>product</a:t>
            </a:r>
            <a:r>
              <a:rPr lang="de-DE" sz="1600" dirty="0" smtClean="0"/>
              <a:t> </a:t>
            </a:r>
            <a:r>
              <a:rPr lang="de-DE" sz="1600" dirty="0" err="1" smtClean="0"/>
              <a:t>quality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bad</a:t>
            </a:r>
            <a:endParaRPr lang="de-DE" sz="1600" dirty="0"/>
          </a:p>
        </p:txBody>
      </p:sp>
      <p:sp>
        <p:nvSpPr>
          <p:cNvPr id="3" name="Pfeil nach rechts 2"/>
          <p:cNvSpPr/>
          <p:nvPr/>
        </p:nvSpPr>
        <p:spPr>
          <a:xfrm rot="5400000">
            <a:off x="3669221" y="4048411"/>
            <a:ext cx="1008112" cy="424929"/>
          </a:xfrm>
          <a:prstGeom prst="right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 err="1" smtClean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5008" y="5085184"/>
            <a:ext cx="8928992" cy="33855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  <a:effectLst>
            <a:glow rad="63500">
              <a:srgbClr val="0033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    An </a:t>
            </a:r>
            <a:r>
              <a:rPr lang="de-DE" sz="1600" b="1" dirty="0" err="1" smtClean="0"/>
              <a:t>optimised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coating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reduces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production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costs</a:t>
            </a:r>
            <a:r>
              <a:rPr lang="de-DE" sz="1600" b="1" dirty="0" smtClean="0"/>
              <a:t> and </a:t>
            </a:r>
            <a:r>
              <a:rPr lang="de-DE" sz="1600" b="1" dirty="0" err="1" smtClean="0"/>
              <a:t>improves</a:t>
            </a:r>
            <a:r>
              <a:rPr lang="de-DE" sz="1600" b="1" dirty="0" smtClean="0"/>
              <a:t> final </a:t>
            </a:r>
            <a:r>
              <a:rPr lang="de-DE" sz="1600" b="1" dirty="0" err="1" smtClean="0"/>
              <a:t>product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quality</a:t>
            </a:r>
            <a:r>
              <a:rPr lang="de-DE" sz="1600" b="1" dirty="0" smtClean="0"/>
              <a:t>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761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514351"/>
            <a:ext cx="5911850" cy="538386"/>
          </a:xfrm>
        </p:spPr>
        <p:txBody>
          <a:bodyPr/>
          <a:lstStyle/>
          <a:p>
            <a:pPr eaLnBrk="1" hangingPunct="1"/>
            <a:r>
              <a:rPr lang="de-DE" sz="3200" dirty="0" smtClean="0"/>
              <a:t>The Coating </a:t>
            </a:r>
            <a:r>
              <a:rPr lang="de-DE" sz="3200" dirty="0" err="1" smtClean="0"/>
              <a:t>Result</a:t>
            </a:r>
            <a:endParaRPr lang="de-DE" sz="3200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259238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EPS bea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2843213" y="2565400"/>
            <a:ext cx="223361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843213" y="3860800"/>
            <a:ext cx="223361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12274"/>
            <a:ext cx="2881313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0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5480703" cy="466378"/>
          </a:xfrm>
        </p:spPr>
        <p:txBody>
          <a:bodyPr/>
          <a:lstStyle/>
          <a:p>
            <a:pPr eaLnBrk="1" hangingPunct="1"/>
            <a:r>
              <a:rPr lang="de-DE" sz="3200" dirty="0"/>
              <a:t>I</a:t>
            </a:r>
            <a:r>
              <a:rPr lang="en-US" sz="3200" dirty="0" err="1"/>
              <a:t>nfluencing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Coating </a:t>
            </a:r>
            <a:r>
              <a:rPr lang="de-DE" sz="3200" dirty="0" err="1" smtClean="0"/>
              <a:t>Result</a:t>
            </a:r>
            <a:endParaRPr lang="de-DE" sz="3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5" y="1628801"/>
            <a:ext cx="4464496" cy="1872208"/>
          </a:xfrm>
        </p:spPr>
        <p:txBody>
          <a:bodyPr/>
          <a:lstStyle/>
          <a:p>
            <a:pPr eaLnBrk="1" hangingPunct="1">
              <a:buAutoNum type="arabicPeriod"/>
            </a:pPr>
            <a:r>
              <a:rPr lang="de-DE" sz="1800" dirty="0" smtClean="0"/>
              <a:t>The Additive </a:t>
            </a:r>
            <a:r>
              <a:rPr lang="de-DE" sz="1800" dirty="0" err="1" smtClean="0"/>
              <a:t>composition</a:t>
            </a:r>
            <a:endParaRPr lang="de-DE" sz="1800" dirty="0" smtClean="0"/>
          </a:p>
          <a:p>
            <a:pPr marL="0" indent="0" eaLnBrk="1" hangingPunct="1"/>
            <a:endParaRPr lang="de-DE" sz="1800" dirty="0" smtClean="0"/>
          </a:p>
          <a:p>
            <a:pPr lvl="4"/>
            <a:r>
              <a:rPr lang="de-DE" sz="1800" dirty="0" smtClean="0"/>
              <a:t>    </a:t>
            </a:r>
            <a:r>
              <a:rPr lang="de-DE" sz="1600" dirty="0" smtClean="0"/>
              <a:t>Additive </a:t>
            </a:r>
            <a:r>
              <a:rPr lang="de-DE" sz="1600" dirty="0" err="1" smtClean="0"/>
              <a:t>chemistry</a:t>
            </a:r>
            <a:endParaRPr lang="de-DE" sz="1600" dirty="0" smtClean="0"/>
          </a:p>
          <a:p>
            <a:pPr lvl="4" eaLnBrk="1" hangingPunct="1"/>
            <a:r>
              <a:rPr lang="de-DE" sz="1600" dirty="0" smtClean="0"/>
              <a:t>     </a:t>
            </a:r>
            <a:r>
              <a:rPr lang="de-DE" sz="1600" dirty="0" err="1" smtClean="0"/>
              <a:t>Powder</a:t>
            </a:r>
            <a:r>
              <a:rPr lang="de-DE" sz="1600" dirty="0" smtClean="0"/>
              <a:t> </a:t>
            </a:r>
            <a:r>
              <a:rPr lang="de-DE" sz="1600" dirty="0" err="1" smtClean="0"/>
              <a:t>properties</a:t>
            </a:r>
            <a:endParaRPr lang="de-DE" sz="1800" dirty="0" smtClean="0"/>
          </a:p>
          <a:p>
            <a:pPr marL="457200" indent="-457200" eaLnBrk="1" hangingPunct="1"/>
            <a:r>
              <a:rPr lang="de-DE" sz="1800" dirty="0" smtClean="0"/>
              <a:t>       </a:t>
            </a:r>
          </a:p>
          <a:p>
            <a:pPr marL="457200" indent="-457200" eaLnBrk="1" hangingPunct="1"/>
            <a:endParaRPr lang="de-DE" sz="1800" dirty="0" smtClean="0"/>
          </a:p>
          <a:p>
            <a:pPr marL="457200" indent="-457200" eaLnBrk="1" hangingPunct="1"/>
            <a:r>
              <a:rPr lang="de-DE" sz="2000" dirty="0"/>
              <a:t>2</a:t>
            </a:r>
            <a:r>
              <a:rPr lang="de-DE" sz="2000" dirty="0" smtClean="0"/>
              <a:t>.    Blending </a:t>
            </a:r>
            <a:r>
              <a:rPr lang="de-DE" sz="2000" dirty="0" err="1" smtClean="0"/>
              <a:t>equipment</a:t>
            </a:r>
            <a:endParaRPr lang="de-DE" sz="2000" dirty="0" smtClean="0"/>
          </a:p>
          <a:p>
            <a:pPr marL="650875" lvl="1" indent="-266700" eaLnBrk="1" hangingPunct="1">
              <a:buFontTx/>
              <a:buAutoNum type="arabicPeriod"/>
            </a:pPr>
            <a:endParaRPr lang="de-DE" sz="1000" dirty="0" smtClean="0"/>
          </a:p>
          <a:p>
            <a:pPr marL="650875" lvl="1" indent="-266700" eaLnBrk="1" hangingPunct="1">
              <a:buFontTx/>
              <a:buAutoNum type="arabicPeriod"/>
            </a:pPr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31333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685800"/>
            <a:ext cx="3600450" cy="384175"/>
          </a:xfrm>
        </p:spPr>
        <p:txBody>
          <a:bodyPr/>
          <a:lstStyle/>
          <a:p>
            <a:pPr eaLnBrk="1" hangingPunct="1"/>
            <a:r>
              <a:rPr lang="de-DE" sz="2400" u="sng" dirty="0" smtClean="0"/>
              <a:t>Solid – Solid Blenders</a:t>
            </a:r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899592" y="3205163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dirty="0" err="1"/>
              <a:t>Twin</a:t>
            </a:r>
            <a:r>
              <a:rPr lang="de-DE" sz="1400" dirty="0"/>
              <a:t>-Shell Blender</a:t>
            </a:r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5148263" y="3215844"/>
            <a:ext cx="215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dirty="0"/>
              <a:t>Double-</a:t>
            </a:r>
            <a:r>
              <a:rPr lang="de-DE" sz="1400" dirty="0" err="1"/>
              <a:t>Cone</a:t>
            </a:r>
            <a:r>
              <a:rPr lang="de-DE" sz="1400" dirty="0"/>
              <a:t> Blender</a:t>
            </a:r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5279629" y="5591450"/>
            <a:ext cx="2376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 err="1"/>
              <a:t>Ribbon</a:t>
            </a:r>
            <a:r>
              <a:rPr lang="de-DE" dirty="0"/>
              <a:t> Blender</a:t>
            </a:r>
          </a:p>
        </p:txBody>
      </p:sp>
      <p:pic>
        <p:nvPicPr>
          <p:cNvPr id="2052" name="Picture 4" descr="http://www.bmg-hh.de/data/img/01-020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5" y="4304184"/>
            <a:ext cx="2520280" cy="173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hxequip.com/multimedia/images/equipment/original/paul-abbe-2-cu-ft-ribbon-blender-mixers-76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29" y="4224832"/>
            <a:ext cx="2311108" cy="173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jaygoinc.com/images/0ce30c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3" y="1828800"/>
            <a:ext cx="28194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inora.com.tw/image/machines/double-cone-mix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41" y="1219200"/>
            <a:ext cx="26955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77140" y="566818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Plough</a:t>
            </a:r>
            <a:r>
              <a:rPr lang="de-DE" dirty="0" smtClean="0"/>
              <a:t> </a:t>
            </a:r>
            <a:r>
              <a:rPr lang="de-DE" dirty="0" err="1" smtClean="0"/>
              <a:t>shear</a:t>
            </a:r>
            <a:r>
              <a:rPr lang="de-DE" dirty="0" smtClean="0"/>
              <a:t> Blender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88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5911850" cy="610394"/>
          </a:xfrm>
        </p:spPr>
        <p:txBody>
          <a:bodyPr/>
          <a:lstStyle/>
          <a:p>
            <a:pPr eaLnBrk="1" hangingPunct="1"/>
            <a:r>
              <a:rPr lang="nl-NL" sz="3200" dirty="0" smtClean="0"/>
              <a:t>Product Range of Additives</a:t>
            </a:r>
            <a:endParaRPr lang="de-DE" sz="3200" dirty="0" smtClean="0">
              <a:solidFill>
                <a:srgbClr val="0033CC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00213"/>
            <a:ext cx="8280400" cy="3046988"/>
          </a:xfrm>
        </p:spPr>
        <p:txBody>
          <a:bodyPr/>
          <a:lstStyle/>
          <a:p>
            <a:pPr marL="0" indent="0" eaLnBrk="1" hangingPunct="1"/>
            <a:r>
              <a:rPr lang="nl-NL" b="1" dirty="0" smtClean="0"/>
              <a:t>IOI OLEO GmbH is a leading supplier of processing agents to the EPS Industry</a:t>
            </a:r>
          </a:p>
          <a:p>
            <a:pPr marL="0" indent="0" eaLnBrk="1" hangingPunct="1"/>
            <a:endParaRPr lang="pl-PL" b="1" dirty="0" smtClean="0"/>
          </a:p>
          <a:p>
            <a:pPr marL="0" indent="0" eaLnBrk="1" hangingPunct="1"/>
            <a:r>
              <a:rPr lang="nl-NL" b="1" dirty="0" smtClean="0"/>
              <a:t>We can offer coating additives like</a:t>
            </a:r>
            <a:r>
              <a:rPr lang="pl-PL" b="1" dirty="0" smtClean="0"/>
              <a:t>:</a:t>
            </a:r>
            <a:endParaRPr lang="de-DE" b="1" dirty="0" smtClean="0"/>
          </a:p>
          <a:p>
            <a:pPr marL="0" indent="0" eaLnBrk="1" hangingPunct="1"/>
            <a:endParaRPr lang="nl-NL" b="1" dirty="0" smtClean="0">
              <a:solidFill>
                <a:schemeClr val="accent2"/>
              </a:solidFill>
            </a:endParaRPr>
          </a:p>
          <a:p>
            <a:pPr marL="0" indent="0" eaLnBrk="1" hangingPunct="1"/>
            <a:r>
              <a:rPr lang="nl-NL" b="1" dirty="0" smtClean="0"/>
              <a:t>                      Different types of Glycerol mono stearates</a:t>
            </a:r>
            <a:endParaRPr lang="pl-PL" b="1" dirty="0" smtClean="0"/>
          </a:p>
          <a:p>
            <a:pPr marL="0" indent="0" eaLnBrk="1" hangingPunct="1"/>
            <a:r>
              <a:rPr lang="pl-PL" b="1" dirty="0" smtClean="0"/>
              <a:t>       </a:t>
            </a:r>
            <a:endParaRPr lang="nl-NL" b="1" dirty="0" smtClean="0">
              <a:solidFill>
                <a:srgbClr val="0033CC"/>
              </a:solidFill>
            </a:endParaRPr>
          </a:p>
          <a:p>
            <a:pPr marL="0" indent="0" eaLnBrk="1" hangingPunct="1"/>
            <a:r>
              <a:rPr lang="nl-NL" b="1" dirty="0" smtClean="0"/>
              <a:t>                      Different types of Glycerol tri stearates</a:t>
            </a:r>
          </a:p>
          <a:p>
            <a:pPr marL="0" indent="0" eaLnBrk="1" hangingPunct="1"/>
            <a:endParaRPr lang="pl-PL" b="1" dirty="0" smtClean="0"/>
          </a:p>
          <a:p>
            <a:pPr marL="0" indent="0" eaLnBrk="1" hangingPunct="1"/>
            <a:r>
              <a:rPr lang="nl-NL" b="1" dirty="0" smtClean="0"/>
              <a:t>                      Customer specific Blends</a:t>
            </a:r>
            <a:r>
              <a:rPr lang="pl-PL" b="1" dirty="0" smtClean="0"/>
              <a:t> </a:t>
            </a:r>
            <a:endParaRPr lang="de-DE" b="1" dirty="0" smtClean="0"/>
          </a:p>
          <a:p>
            <a:pPr marL="0" indent="0" eaLnBrk="1" hangingPunct="1"/>
            <a:endParaRPr lang="de-DE" b="1" dirty="0">
              <a:solidFill>
                <a:srgbClr val="0033CC"/>
              </a:solidFill>
            </a:endParaRPr>
          </a:p>
          <a:p>
            <a:pPr marL="0" indent="0" eaLnBrk="1" hangingPunct="1"/>
            <a:r>
              <a:rPr lang="de-DE" b="1" dirty="0" smtClean="0"/>
              <a:t>     </a:t>
            </a:r>
            <a:r>
              <a:rPr lang="de-DE" b="1" u="sng" dirty="0" smtClean="0"/>
              <a:t>In Addition </a:t>
            </a:r>
          </a:p>
        </p:txBody>
      </p:sp>
      <p:sp>
        <p:nvSpPr>
          <p:cNvPr id="2" name="Rechteck 1"/>
          <p:cNvSpPr/>
          <p:nvPr/>
        </p:nvSpPr>
        <p:spPr>
          <a:xfrm>
            <a:off x="539552" y="4869160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9650" eaLnBrk="0" hangingPunct="0">
              <a:lnSpc>
                <a:spcPct val="90000"/>
              </a:lnSpc>
              <a:spcBef>
                <a:spcPct val="20000"/>
              </a:spcBef>
              <a:buSzPct val="120000"/>
              <a:tabLst>
                <a:tab pos="381000" algn="l"/>
                <a:tab pos="762000" algn="l"/>
                <a:tab pos="1143000" algn="l"/>
                <a:tab pos="1524000" algn="l"/>
                <a:tab pos="1905000" algn="l"/>
                <a:tab pos="2286000" algn="l"/>
                <a:tab pos="2667000" algn="l"/>
                <a:tab pos="3048000" algn="l"/>
                <a:tab pos="3429000" algn="l"/>
                <a:tab pos="3810000" algn="l"/>
                <a:tab pos="4191000" algn="l"/>
              </a:tabLst>
            </a:pPr>
            <a:r>
              <a:rPr lang="nl-NL" i="1" dirty="0">
                <a:solidFill>
                  <a:srgbClr val="666666"/>
                </a:solidFill>
              </a:rPr>
              <a:t>Antifoam agents (WITAFROL) </a:t>
            </a:r>
            <a:endParaRPr lang="pl-PL" i="1" dirty="0">
              <a:solidFill>
                <a:srgbClr val="666666"/>
              </a:solidFill>
            </a:endParaRPr>
          </a:p>
          <a:p>
            <a:pPr defTabSz="1009650" eaLnBrk="0" hangingPunct="0">
              <a:lnSpc>
                <a:spcPct val="90000"/>
              </a:lnSpc>
              <a:spcBef>
                <a:spcPct val="20000"/>
              </a:spcBef>
              <a:buSzPct val="120000"/>
              <a:tabLst>
                <a:tab pos="381000" algn="l"/>
                <a:tab pos="762000" algn="l"/>
                <a:tab pos="1143000" algn="l"/>
                <a:tab pos="1524000" algn="l"/>
                <a:tab pos="1905000" algn="l"/>
                <a:tab pos="2286000" algn="l"/>
                <a:tab pos="2667000" algn="l"/>
                <a:tab pos="3048000" algn="l"/>
                <a:tab pos="3429000" algn="l"/>
                <a:tab pos="3810000" algn="l"/>
                <a:tab pos="4191000" algn="l"/>
              </a:tabLst>
            </a:pPr>
            <a:r>
              <a:rPr lang="nl-NL" i="1" dirty="0">
                <a:solidFill>
                  <a:srgbClr val="666666"/>
                </a:solidFill>
              </a:rPr>
              <a:t>Antistatic agent during sieving (</a:t>
            </a:r>
            <a:r>
              <a:rPr lang="nl-NL" i="1" dirty="0" smtClean="0">
                <a:solidFill>
                  <a:srgbClr val="666666"/>
                </a:solidFill>
              </a:rPr>
              <a:t>SOFTENOL  3767</a:t>
            </a:r>
            <a:r>
              <a:rPr lang="nl-NL" i="1" dirty="0">
                <a:solidFill>
                  <a:srgbClr val="666666"/>
                </a:solidFill>
              </a:rPr>
              <a:t>)</a:t>
            </a:r>
            <a:endParaRPr lang="pl-PL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2800" smtClean="0"/>
              <a:t>SOFTENOL coating additives</a:t>
            </a:r>
            <a:endParaRPr lang="de-DE" sz="2800" smtClean="0">
              <a:solidFill>
                <a:srgbClr val="0033CC"/>
              </a:solidFill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628775"/>
            <a:ext cx="8640762" cy="4767263"/>
          </a:xfrm>
          <a:noFill/>
        </p:spPr>
        <p:txBody>
          <a:bodyPr/>
          <a:lstStyle/>
          <a:p>
            <a:pPr marL="304800" indent="-304800" eaLnBrk="1" hangingPunct="1"/>
            <a:r>
              <a:rPr lang="nl-NL" sz="2000" b="1" smtClean="0"/>
              <a:t>SOFTENOL has a decisive effect on each stage of EPS processing</a:t>
            </a:r>
          </a:p>
          <a:p>
            <a:pPr marL="304800" indent="-304800" eaLnBrk="1" hangingPunct="1"/>
            <a:r>
              <a:rPr lang="nl-NL" sz="2000" b="1" smtClean="0"/>
              <a:t>Taking the processing procedure for EPS as a whole, an</a:t>
            </a:r>
          </a:p>
          <a:p>
            <a:pPr marL="304800" indent="-304800" eaLnBrk="1" hangingPunct="1"/>
            <a:r>
              <a:rPr lang="nl-NL" sz="2000" b="1" smtClean="0"/>
              <a:t>optimum effect can be achieved by </a:t>
            </a:r>
            <a:r>
              <a:rPr lang="de-DE" sz="2000" b="1" smtClean="0"/>
              <a:t>blending different types </a:t>
            </a:r>
          </a:p>
          <a:p>
            <a:pPr marL="304800" indent="-304800" eaLnBrk="1" hangingPunct="1"/>
            <a:r>
              <a:rPr lang="de-DE" sz="2000" b="1" smtClean="0"/>
              <a:t>of additives. </a:t>
            </a:r>
          </a:p>
          <a:p>
            <a:pPr marL="304800" indent="-304800" eaLnBrk="1" hangingPunct="1"/>
            <a:endParaRPr lang="de-DE" sz="2000" b="1" smtClean="0"/>
          </a:p>
          <a:p>
            <a:pPr marL="304800" indent="-304800" eaLnBrk="1" hangingPunct="1"/>
            <a:r>
              <a:rPr lang="de-DE" sz="2000" b="1" smtClean="0"/>
              <a:t>Cremer Oleo offers those mixtures also under the tradename SOFTENOL</a:t>
            </a:r>
            <a:endParaRPr lang="pl-PL" sz="2000" b="1" smtClean="0"/>
          </a:p>
          <a:p>
            <a:pPr marL="304800" indent="-304800" eaLnBrk="1" hangingPunct="1"/>
            <a:r>
              <a:rPr lang="pl-PL" sz="2000" b="1" smtClean="0"/>
              <a:t>    </a:t>
            </a:r>
            <a:endParaRPr lang="nl-NL" sz="2000" b="1" smtClean="0"/>
          </a:p>
          <a:p>
            <a:pPr marL="304800" indent="-304800" eaLnBrk="1" hangingPunct="1"/>
            <a:r>
              <a:rPr lang="nl-NL" sz="2000" b="1" smtClean="0"/>
              <a:t>The pre-expansion step is mainly influenced by more polar substances like</a:t>
            </a:r>
          </a:p>
          <a:p>
            <a:pPr marL="304800" indent="-304800" eaLnBrk="1" hangingPunct="1"/>
            <a:r>
              <a:rPr lang="de-DE" sz="2000" b="1" smtClean="0"/>
              <a:t>SOFTENOL 3995 or SOFTENOL 3945</a:t>
            </a:r>
            <a:endParaRPr lang="pl-PL" sz="2000" b="1" smtClean="0"/>
          </a:p>
          <a:p>
            <a:pPr marL="304800" indent="-304800" eaLnBrk="1" hangingPunct="1"/>
            <a:r>
              <a:rPr lang="pl-PL" sz="2000" b="1" smtClean="0"/>
              <a:t>      </a:t>
            </a:r>
            <a:endParaRPr lang="nl-NL" sz="2000" b="1" smtClean="0">
              <a:solidFill>
                <a:srgbClr val="0033CC"/>
              </a:solidFill>
            </a:endParaRPr>
          </a:p>
          <a:p>
            <a:pPr marL="304800" indent="-304800" eaLnBrk="1" hangingPunct="1"/>
            <a:r>
              <a:rPr lang="nl-NL" sz="2000" b="1" smtClean="0"/>
              <a:t>The fusion stage needs more unpolar grades like </a:t>
            </a:r>
          </a:p>
          <a:p>
            <a:pPr marL="304800" indent="-304800" eaLnBrk="1" hangingPunct="1"/>
            <a:r>
              <a:rPr lang="nl-NL" sz="2000" b="1" smtClean="0"/>
              <a:t>SOFTENOL  3118, 3169 or  3168</a:t>
            </a:r>
            <a:endParaRPr lang="pl-PL" sz="2000" b="1" smtClean="0"/>
          </a:p>
          <a:p>
            <a:pPr marL="304800" indent="-304800" eaLnBrk="1" hangingPunct="1"/>
            <a:r>
              <a:rPr lang="pl-PL" sz="2000" b="1" smtClean="0"/>
              <a:t>      </a:t>
            </a:r>
            <a:endParaRPr lang="nl-NL" sz="2000" b="1" smtClean="0">
              <a:solidFill>
                <a:srgbClr val="0033CC"/>
              </a:solidFill>
            </a:endParaRPr>
          </a:p>
          <a:p>
            <a:pPr marL="304800" indent="-304800" eaLnBrk="1" hangingPunct="1"/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26026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S ADDITIVES IO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EPS ADDITIVES IOI</Template>
  <TotalTime>0</TotalTime>
  <Words>624</Words>
  <Application>Microsoft Office PowerPoint</Application>
  <PresentationFormat>Bildschirmpräsentation (4:3)</PresentationFormat>
  <Paragraphs>146</Paragraphs>
  <Slides>28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EPS ADDITIVES IOI</vt:lpstr>
      <vt:lpstr>PowerPoint-Präsentation</vt:lpstr>
      <vt:lpstr>PowerPoint-Präsentation</vt:lpstr>
      <vt:lpstr>PowerPoint-Präsentation</vt:lpstr>
      <vt:lpstr>The Role of the Coating</vt:lpstr>
      <vt:lpstr>The Coating Result</vt:lpstr>
      <vt:lpstr>Influencing the Coating Result</vt:lpstr>
      <vt:lpstr>Solid – Solid Blenders</vt:lpstr>
      <vt:lpstr>Product Range of Additives</vt:lpstr>
      <vt:lpstr>SOFTENOL coating additives</vt:lpstr>
      <vt:lpstr>Additives/Blends with special properties</vt:lpstr>
      <vt:lpstr>Ready to Use Mixtures</vt:lpstr>
      <vt:lpstr>PowerPoint-Präsentation</vt:lpstr>
      <vt:lpstr>PowerPoint-Präsentation</vt:lpstr>
      <vt:lpstr>EPS coated with Blend A   -   resulting mold</vt:lpstr>
      <vt:lpstr>PowerPoint-Präsentation</vt:lpstr>
      <vt:lpstr>EPS coated with Blend B   -   resulting mold</vt:lpstr>
      <vt:lpstr>Fusion step - Cycle time reduction versus additive composition and  concentration</vt:lpstr>
      <vt:lpstr>Recommendation on additive concentration</vt:lpstr>
      <vt:lpstr>Glycerol Mono Stearates –      </vt:lpstr>
      <vt:lpstr>PowerPoint-Präsentation</vt:lpstr>
      <vt:lpstr>Glycerol Tri Stearates –                   </vt:lpstr>
      <vt:lpstr>Glycerol Tri Stearates</vt:lpstr>
      <vt:lpstr>PowerPoint-Präsentation</vt:lpstr>
      <vt:lpstr>Citric acid ester of long chain fatty alcohols</vt:lpstr>
      <vt:lpstr>Development of Blends</vt:lpstr>
      <vt:lpstr>PowerPoint-Präsentation</vt:lpstr>
      <vt:lpstr>Cultivating Partnership, Enhancing Value</vt:lpstr>
      <vt:lpstr>PowerPoint-Präsentation</vt:lpstr>
    </vt:vector>
  </TitlesOfParts>
  <Company>PCH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Stehr, Michael</dc:creator>
  <cp:lastModifiedBy>Stehr, Michael</cp:lastModifiedBy>
  <cp:revision>1</cp:revision>
  <cp:lastPrinted>2016-07-11T08:42:13Z</cp:lastPrinted>
  <dcterms:created xsi:type="dcterms:W3CDTF">2016-11-25T10:25:10Z</dcterms:created>
  <dcterms:modified xsi:type="dcterms:W3CDTF">2016-11-25T10:28:41Z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2016-02-08T00:00:00Z</vt:filetime>
  </property>
  <property fmtid="{D5CDD505-2E9C-101B-9397-08002B2CF9AE}" pid="3" name="LastSaved">
    <vt:filetime>2016-02-08T00:00:00Z</vt:filetime>
  </property>
</Properties>
</file>